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26"/>
  </p:notesMasterIdLst>
  <p:handoutMasterIdLst>
    <p:handoutMasterId r:id="rId27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71" r:id="rId12"/>
    <p:sldId id="272" r:id="rId13"/>
    <p:sldId id="278" r:id="rId14"/>
    <p:sldId id="264" r:id="rId15"/>
    <p:sldId id="265" r:id="rId16"/>
    <p:sldId id="267" r:id="rId17"/>
    <p:sldId id="268" r:id="rId18"/>
    <p:sldId id="269" r:id="rId19"/>
    <p:sldId id="270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 autoAdjust="0"/>
    <p:restoredTop sz="94726"/>
  </p:normalViewPr>
  <p:slideViewPr>
    <p:cSldViewPr snapToGrid="0">
      <p:cViewPr varScale="1">
        <p:scale>
          <a:sx n="119" d="100"/>
          <a:sy n="119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3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 (</a:t>
            </a:r>
            <a:r>
              <a:rPr lang="en-US" dirty="0" err="1"/>
              <a:t>simen.kvaal@kjemi.uio.no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29/8/2024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thematical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CB42BB02-2CEB-A774-8C58-0F0745EF1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29" y="372794"/>
            <a:ext cx="6388100" cy="318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CDA602-B6BA-7DD0-26F8-5B5B2F53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Utregning</a:t>
            </a:r>
            <a:r>
              <a:rPr lang="en-US" dirty="0"/>
              <a:t> for 1,6-diphenyl–1,3, 5-hexatriene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7" name="Content Placeholder 6" descr="A math equations and formulas&#10;&#10;Description automatically generated">
            <a:extLst>
              <a:ext uri="{FF2B5EF4-FFF2-40B4-BE49-F238E27FC236}">
                <a16:creationId xmlns:a16="http://schemas.microsoft.com/office/drawing/2014/main" id="{E5440190-048A-F44A-7822-57304E553772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5" y="3319619"/>
            <a:ext cx="7094475" cy="2230194"/>
          </a:xfrm>
        </p:spPr>
      </p:pic>
      <p:pic>
        <p:nvPicPr>
          <p:cNvPr id="9" name="Picture 8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300DC9EB-6DEB-0D11-85A9-ECB885BB9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7" y="1319224"/>
            <a:ext cx="1905000" cy="1041400"/>
          </a:xfrm>
          <a:prstGeom prst="rect">
            <a:avLst/>
          </a:prstGeom>
        </p:spPr>
      </p:pic>
      <p:pic>
        <p:nvPicPr>
          <p:cNvPr id="11" name="Picture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2438D37E-CCF9-AD1C-365A-8D4267703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080" y="1376374"/>
            <a:ext cx="2959100" cy="9271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3F5387-DCC5-A0FF-1C7A-AAC28350AEE1}"/>
              </a:ext>
            </a:extLst>
          </p:cNvPr>
          <p:cNvCxnSpPr/>
          <p:nvPr/>
        </p:nvCxnSpPr>
        <p:spPr>
          <a:xfrm>
            <a:off x="3137095" y="1685393"/>
            <a:ext cx="98698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079342-6A2A-1089-7E15-153F026406FE}"/>
              </a:ext>
            </a:extLst>
          </p:cNvPr>
          <p:cNvCxnSpPr/>
          <p:nvPr/>
        </p:nvCxnSpPr>
        <p:spPr>
          <a:xfrm>
            <a:off x="6963507" y="1727596"/>
            <a:ext cx="98698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CCD012-6C84-8C9C-31CD-19A317AA09BC}"/>
              </a:ext>
            </a:extLst>
          </p:cNvPr>
          <p:cNvCxnSpPr>
            <a:cxnSpLocks/>
          </p:cNvCxnSpPr>
          <p:nvPr/>
        </p:nvCxnSpPr>
        <p:spPr>
          <a:xfrm flipH="1">
            <a:off x="6096000" y="3319619"/>
            <a:ext cx="867507" cy="3071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-up of a network length&#10;&#10;Description automatically generated">
            <a:extLst>
              <a:ext uri="{FF2B5EF4-FFF2-40B4-BE49-F238E27FC236}">
                <a16:creationId xmlns:a16="http://schemas.microsoft.com/office/drawing/2014/main" id="{C001D310-AFE2-DCAC-2AA9-6C39645F6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28" y="5052796"/>
            <a:ext cx="5540763" cy="16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1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B071-EC22-F7B3-6E0D-AA890357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boks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D5DA-E1B3-6C21-A69A-BFED85C68D2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V(</a:t>
            </a:r>
            <a:r>
              <a:rPr lang="en-US" dirty="0" err="1"/>
              <a:t>x,y</a:t>
            </a:r>
            <a:r>
              <a:rPr lang="en-US" dirty="0"/>
              <a:t>) null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boksen</a:t>
            </a:r>
            <a:r>
              <a:rPr lang="en-US" dirty="0"/>
              <a:t>, </a:t>
            </a:r>
            <a:r>
              <a:rPr lang="en-US" dirty="0" err="1"/>
              <a:t>uendelig</a:t>
            </a:r>
            <a:r>
              <a:rPr lang="en-US" dirty="0"/>
              <a:t> </a:t>
            </a:r>
            <a:r>
              <a:rPr lang="en-US" dirty="0" err="1"/>
              <a:t>ellers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Randbetingelser</a:t>
            </a:r>
            <a:r>
              <a:rPr lang="en-US" dirty="0"/>
              <a:t>: </a:t>
            </a:r>
            <a:r>
              <a:rPr lang="en-US" dirty="0" err="1"/>
              <a:t>bølgefunk</a:t>
            </a:r>
            <a:r>
              <a:rPr lang="en-US" dirty="0"/>
              <a:t> </a:t>
            </a:r>
            <a:r>
              <a:rPr lang="en-US" dirty="0" err="1"/>
              <a:t>lik</a:t>
            </a:r>
            <a:r>
              <a:rPr lang="en-US" dirty="0"/>
              <a:t> null </a:t>
            </a:r>
            <a:r>
              <a:rPr lang="en-US" dirty="0" err="1"/>
              <a:t>utenfor</a:t>
            </a:r>
            <a:r>
              <a:rPr lang="en-US" dirty="0"/>
              <a:t> </a:t>
            </a:r>
            <a:r>
              <a:rPr lang="en-US" dirty="0" err="1"/>
              <a:t>boksen</a:t>
            </a:r>
            <a:endParaRPr lang="en-US" dirty="0"/>
          </a:p>
          <a:p>
            <a:r>
              <a:rPr lang="en-US" dirty="0"/>
              <a:t>Bruker </a:t>
            </a:r>
            <a:r>
              <a:rPr lang="en-US" u="sng" dirty="0" err="1"/>
              <a:t>separasjon</a:t>
            </a:r>
            <a:r>
              <a:rPr lang="en-US" u="sng" dirty="0"/>
              <a:t> av variable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 err="1"/>
              <a:t>Leder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endParaRPr lang="en-US" u="sng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458EE6-A194-6044-2DE8-1A29A0627701}"/>
              </a:ext>
            </a:extLst>
          </p:cNvPr>
          <p:cNvSpPr/>
          <p:nvPr/>
        </p:nvSpPr>
        <p:spPr>
          <a:xfrm>
            <a:off x="8301038" y="1685925"/>
            <a:ext cx="2386012" cy="2386012"/>
          </a:xfrm>
          <a:prstGeom prst="rect">
            <a:avLst/>
          </a:prstGeom>
          <a:solidFill>
            <a:schemeClr val="accent1">
              <a:alpha val="51905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9DD2F9-DB33-9B81-14F6-97EA19B31B2E}"/>
              </a:ext>
            </a:extLst>
          </p:cNvPr>
          <p:cNvCxnSpPr>
            <a:cxnSpLocks/>
          </p:cNvCxnSpPr>
          <p:nvPr/>
        </p:nvCxnSpPr>
        <p:spPr>
          <a:xfrm>
            <a:off x="7743825" y="4071937"/>
            <a:ext cx="370046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09EEA7-9EA1-3630-C965-03A3C0220126}"/>
              </a:ext>
            </a:extLst>
          </p:cNvPr>
          <p:cNvCxnSpPr>
            <a:cxnSpLocks/>
          </p:cNvCxnSpPr>
          <p:nvPr/>
        </p:nvCxnSpPr>
        <p:spPr>
          <a:xfrm flipV="1">
            <a:off x="8301038" y="916012"/>
            <a:ext cx="0" cy="414176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203F8C-FA9B-B44F-E2DC-FF8BB473B0A5}"/>
              </a:ext>
            </a:extLst>
          </p:cNvPr>
          <p:cNvSpPr txBox="1"/>
          <p:nvPr/>
        </p:nvSpPr>
        <p:spPr>
          <a:xfrm>
            <a:off x="10508956" y="421283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A9839-B41E-13A9-5F58-BB5B8C70B8EB}"/>
              </a:ext>
            </a:extLst>
          </p:cNvPr>
          <p:cNvSpPr txBox="1"/>
          <p:nvPr/>
        </p:nvSpPr>
        <p:spPr>
          <a:xfrm>
            <a:off x="7779544" y="144767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432EA1-1101-E9E5-CE19-E4CD2A3A1FD5}"/>
              </a:ext>
            </a:extLst>
          </p:cNvPr>
          <p:cNvSpPr txBox="1"/>
          <p:nvPr/>
        </p:nvSpPr>
        <p:spPr>
          <a:xfrm>
            <a:off x="11268095" y="3526595"/>
            <a:ext cx="78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BD894-696B-6923-9C00-760075EC1394}"/>
              </a:ext>
            </a:extLst>
          </p:cNvPr>
          <p:cNvSpPr txBox="1"/>
          <p:nvPr/>
        </p:nvSpPr>
        <p:spPr>
          <a:xfrm>
            <a:off x="8236244" y="42602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055E8-7037-6914-759D-D3EB7FFD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11" y="1685925"/>
            <a:ext cx="4762500" cy="749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A172FC-A0B7-384C-7A18-D200AB6C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14" y="3908031"/>
            <a:ext cx="24257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E89CE8-3012-6336-EBCD-23B142BE8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362851"/>
            <a:ext cx="7772400" cy="8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2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A4DC1E8-0C82-B7B9-A9E4-8092A8004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88" y="350747"/>
            <a:ext cx="3955079" cy="6277906"/>
          </a:xfrm>
          <a:prstGeom prst="rect">
            <a:avLst/>
          </a:prstGeom>
          <a:noFill/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72A3799-2176-814E-F5AA-CFCB6DF9AC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59097" y="5875993"/>
            <a:ext cx="4152735" cy="18260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CB157AD-E1B9-D27A-1938-01325929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89F4CC-B794-FE9A-25EF-178AC790C95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793133" y="1003335"/>
            <a:ext cx="5715831" cy="505526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egenfunksjoner</a:t>
            </a:r>
            <a:endParaRPr lang="en-US" dirty="0"/>
          </a:p>
          <a:p>
            <a:r>
              <a:rPr lang="en-US" dirty="0" err="1"/>
              <a:t>Rødt</a:t>
            </a:r>
            <a:r>
              <a:rPr lang="en-US" dirty="0"/>
              <a:t> = positive </a:t>
            </a:r>
            <a:r>
              <a:rPr lang="en-US" dirty="0" err="1"/>
              <a:t>verdier</a:t>
            </a:r>
            <a:r>
              <a:rPr lang="en-US" dirty="0"/>
              <a:t>, </a:t>
            </a:r>
            <a:r>
              <a:rPr lang="en-US" dirty="0" err="1"/>
              <a:t>blått</a:t>
            </a:r>
            <a:r>
              <a:rPr lang="en-US" dirty="0"/>
              <a:t> = negative </a:t>
            </a:r>
            <a:r>
              <a:rPr lang="en-US" dirty="0" err="1"/>
              <a:t>verdier</a:t>
            </a:r>
            <a:endParaRPr lang="en-US" dirty="0"/>
          </a:p>
          <a:p>
            <a:r>
              <a:rPr lang="en-US" dirty="0" err="1"/>
              <a:t>Klarer</a:t>
            </a:r>
            <a:r>
              <a:rPr lang="en-US" dirty="0"/>
              <a:t> du </a:t>
            </a:r>
            <a:r>
              <a:rPr lang="en-US" dirty="0" err="1"/>
              <a:t>å</a:t>
            </a:r>
            <a:r>
              <a:rPr lang="en-US" dirty="0"/>
              <a:t> se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nx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ny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hvert</a:t>
            </a:r>
            <a:r>
              <a:rPr lang="en-US" dirty="0"/>
              <a:t> </a:t>
            </a:r>
            <a:r>
              <a:rPr lang="en-US" dirty="0" err="1"/>
              <a:t>plott</a:t>
            </a:r>
            <a:r>
              <a:rPr lang="en-US" dirty="0"/>
              <a:t>?</a:t>
            </a:r>
          </a:p>
          <a:p>
            <a:r>
              <a:rPr lang="en-US" dirty="0" err="1"/>
              <a:t>Løsning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a) </a:t>
            </a:r>
            <a:r>
              <a:rPr lang="en-US" dirty="0" err="1"/>
              <a:t>nx</a:t>
            </a:r>
            <a:r>
              <a:rPr lang="en-US" dirty="0"/>
              <a:t> = 1, </a:t>
            </a:r>
            <a:r>
              <a:rPr lang="en-US" dirty="0" err="1"/>
              <a:t>ny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b) </a:t>
            </a:r>
            <a:r>
              <a:rPr lang="en-US" dirty="0" err="1"/>
              <a:t>nx</a:t>
            </a:r>
            <a:r>
              <a:rPr lang="en-US" dirty="0"/>
              <a:t> = 2, </a:t>
            </a:r>
            <a:r>
              <a:rPr lang="en-US" dirty="0" err="1"/>
              <a:t>ny</a:t>
            </a:r>
            <a:r>
              <a:rPr lang="en-US" dirty="0"/>
              <a:t> = 3</a:t>
            </a:r>
          </a:p>
          <a:p>
            <a:pPr lvl="1"/>
            <a:r>
              <a:rPr lang="en-US" dirty="0"/>
              <a:t>c) </a:t>
            </a:r>
            <a:r>
              <a:rPr lang="en-US" dirty="0" err="1"/>
              <a:t>nx</a:t>
            </a:r>
            <a:r>
              <a:rPr lang="en-US" dirty="0"/>
              <a:t> = 3, </a:t>
            </a:r>
            <a:r>
              <a:rPr lang="en-US" dirty="0" err="1"/>
              <a:t>ny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d) </a:t>
            </a:r>
            <a:r>
              <a:rPr lang="en-US" dirty="0" err="1"/>
              <a:t>nx</a:t>
            </a:r>
            <a:r>
              <a:rPr lang="en-US" dirty="0"/>
              <a:t> = 2, </a:t>
            </a:r>
            <a:r>
              <a:rPr lang="en-US" dirty="0" err="1"/>
              <a:t>ny</a:t>
            </a:r>
            <a:r>
              <a:rPr lang="en-US" dirty="0"/>
              <a:t> = 2</a:t>
            </a:r>
          </a:p>
          <a:p>
            <a:pPr lvl="1"/>
            <a:r>
              <a:rPr lang="en-US" dirty="0"/>
              <a:t>e) </a:t>
            </a:r>
            <a:r>
              <a:rPr lang="en-US" dirty="0" err="1"/>
              <a:t>nx</a:t>
            </a:r>
            <a:r>
              <a:rPr lang="en-US" dirty="0"/>
              <a:t> = 1, </a:t>
            </a:r>
            <a:r>
              <a:rPr lang="en-US" dirty="0" err="1"/>
              <a:t>ny</a:t>
            </a:r>
            <a:r>
              <a:rPr lang="en-US" dirty="0"/>
              <a:t> = 5</a:t>
            </a:r>
          </a:p>
          <a:p>
            <a:pPr lvl="1"/>
            <a:r>
              <a:rPr lang="en-US" dirty="0"/>
              <a:t>f) </a:t>
            </a:r>
            <a:r>
              <a:rPr lang="en-US" dirty="0" err="1"/>
              <a:t>nx</a:t>
            </a:r>
            <a:r>
              <a:rPr lang="en-US" dirty="0"/>
              <a:t> = 2, </a:t>
            </a:r>
            <a:r>
              <a:rPr lang="en-US" dirty="0" err="1"/>
              <a:t>ny</a:t>
            </a:r>
            <a:r>
              <a:rPr lang="en-US" dirty="0"/>
              <a:t> = 1</a:t>
            </a:r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E1D18FD4-119B-22C5-EDDC-4ACF3A087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</p:spPr>
        <p:txBody>
          <a:bodyPr/>
          <a:lstStyle/>
          <a:p>
            <a:endParaRPr lang="nb-NO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EB0FDCF9-8852-564E-6442-6EC69A7D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6367" y="6263528"/>
            <a:ext cx="59946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Side </a:t>
            </a:r>
            <a:fld id="{5251F420-7306-4E7C-A79E-F31A38F7D39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0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9290A14-FBCE-E761-A7AC-9A3CBE87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Endelig</a:t>
            </a:r>
            <a:r>
              <a:rPr lang="en-US" dirty="0"/>
              <a:t> </a:t>
            </a:r>
            <a:r>
              <a:rPr lang="en-US" dirty="0" err="1"/>
              <a:t>potensialbrønn</a:t>
            </a:r>
            <a:r>
              <a:rPr lang="en-US" dirty="0"/>
              <a:t> - </a:t>
            </a:r>
            <a:r>
              <a:rPr lang="en-US" dirty="0" err="1"/>
              <a:t>klassisk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8B9A14-25C1-5ED8-5D5F-A186D804507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28719" y="2400302"/>
            <a:ext cx="26289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B868D1-EED7-0D46-1E79-5A098E789DC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3857619" y="2400302"/>
            <a:ext cx="0" cy="25146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FF4309-2EF1-1424-A592-E671A15C971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857619" y="4943477"/>
            <a:ext cx="252888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162686-84B2-922A-3BA8-50A3CB64603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6386507" y="2371727"/>
            <a:ext cx="0" cy="25431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D21A9B-DA9E-1A7E-4FDB-0DC9ECCACB6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6386507" y="2400302"/>
            <a:ext cx="245745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0863D8-CDD3-F120-A74D-DF5202A631F3}"/>
              </a:ext>
            </a:extLst>
          </p:cNvPr>
          <p:cNvCxnSpPr/>
          <p:nvPr/>
        </p:nvCxnSpPr>
        <p:spPr>
          <a:xfrm flipV="1">
            <a:off x="5114925" y="1171575"/>
            <a:ext cx="0" cy="3743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78FA12-50DD-9C5B-C1B2-B76EC5CB354A}"/>
              </a:ext>
            </a:extLst>
          </p:cNvPr>
          <p:cNvCxnSpPr/>
          <p:nvPr/>
        </p:nvCxnSpPr>
        <p:spPr>
          <a:xfrm>
            <a:off x="1285869" y="4943477"/>
            <a:ext cx="83153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514EDF-F4DE-3AD0-99F9-8260403B9EF6}"/>
              </a:ext>
            </a:extLst>
          </p:cNvPr>
          <p:cNvSpPr txBox="1"/>
          <p:nvPr/>
        </p:nvSpPr>
        <p:spPr>
          <a:xfrm>
            <a:off x="9358313" y="5314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E476A5-C748-CE8B-AE2E-051B4E3F1356}"/>
              </a:ext>
            </a:extLst>
          </p:cNvPr>
          <p:cNvSpPr txBox="1"/>
          <p:nvPr/>
        </p:nvSpPr>
        <p:spPr>
          <a:xfrm flipH="1">
            <a:off x="5274257" y="812662"/>
            <a:ext cx="111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8426C-EFF4-E990-D46B-1F31F3C03736}"/>
              </a:ext>
            </a:extLst>
          </p:cNvPr>
          <p:cNvSpPr txBox="1"/>
          <p:nvPr/>
        </p:nvSpPr>
        <p:spPr>
          <a:xfrm>
            <a:off x="4653840" y="2189622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baseline="-25000" dirty="0"/>
              <a:t>0</a:t>
            </a:r>
            <a:endParaRPr lang="en-US" sz="2400" i="1" baseline="-250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3FEF14-3D1F-5516-6447-6ED2355BB8E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157504" y="2420455"/>
            <a:ext cx="1214727" cy="842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675F14-F17B-3099-0AF8-25E862FF00C4}"/>
              </a:ext>
            </a:extLst>
          </p:cNvPr>
          <p:cNvCxnSpPr/>
          <p:nvPr/>
        </p:nvCxnSpPr>
        <p:spPr>
          <a:xfrm>
            <a:off x="600075" y="3526278"/>
            <a:ext cx="8758238" cy="4872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8AFBD1-EC9F-46D6-DEF3-8A2503C06C57}"/>
              </a:ext>
            </a:extLst>
          </p:cNvPr>
          <p:cNvSpPr txBox="1"/>
          <p:nvPr/>
        </p:nvSpPr>
        <p:spPr>
          <a:xfrm>
            <a:off x="1482015" y="3018297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E&lt;V</a:t>
            </a:r>
            <a:r>
              <a:rPr lang="en-US" sz="2400" baseline="-25000" dirty="0"/>
              <a:t>0</a:t>
            </a: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38CEFB8D-A05E-3233-6F45-B090A2E70E27}"/>
              </a:ext>
            </a:extLst>
          </p:cNvPr>
          <p:cNvSpPr/>
          <p:nvPr/>
        </p:nvSpPr>
        <p:spPr>
          <a:xfrm>
            <a:off x="4800600" y="5314950"/>
            <a:ext cx="2528888" cy="1271588"/>
          </a:xfrm>
          <a:prstGeom prst="wedgeRectCallout">
            <a:avLst>
              <a:gd name="adj1" fmla="val -24788"/>
              <a:gd name="adj2" fmla="val -700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Partikkel</a:t>
            </a:r>
            <a:r>
              <a:rPr lang="en-US" sz="2000" dirty="0"/>
              <a:t> </a:t>
            </a:r>
            <a:r>
              <a:rPr lang="en-US" sz="2000" dirty="0" err="1"/>
              <a:t>forblir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brønnen</a:t>
            </a:r>
            <a:r>
              <a:rPr lang="en-US" sz="2000" dirty="0"/>
              <a:t>, </a:t>
            </a:r>
            <a:r>
              <a:rPr lang="en-US" sz="2000" dirty="0" err="1"/>
              <a:t>evig</a:t>
            </a:r>
            <a:r>
              <a:rPr lang="en-US" sz="2000" dirty="0"/>
              <a:t> tur/</a:t>
            </a:r>
            <a:r>
              <a:rPr lang="en-US" sz="2000" dirty="0" err="1"/>
              <a:t>retur</a:t>
            </a:r>
            <a:endParaRPr lang="en-US" sz="20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3B0B72-4313-D087-A680-09207831AFCA}"/>
              </a:ext>
            </a:extLst>
          </p:cNvPr>
          <p:cNvSpPr/>
          <p:nvPr/>
        </p:nvSpPr>
        <p:spPr>
          <a:xfrm>
            <a:off x="4584623" y="3033390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353248-69A4-A40B-B967-CE56DF3AFEC1}"/>
              </a:ext>
            </a:extLst>
          </p:cNvPr>
          <p:cNvCxnSpPr/>
          <p:nvPr/>
        </p:nvCxnSpPr>
        <p:spPr>
          <a:xfrm>
            <a:off x="5157504" y="3249129"/>
            <a:ext cx="48445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6EA40C-43D6-32C1-8625-38AB69C99A48}"/>
              </a:ext>
            </a:extLst>
          </p:cNvPr>
          <p:cNvCxnSpPr>
            <a:cxnSpLocks/>
          </p:cNvCxnSpPr>
          <p:nvPr/>
        </p:nvCxnSpPr>
        <p:spPr>
          <a:xfrm flipH="1">
            <a:off x="3929058" y="3237038"/>
            <a:ext cx="5500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15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9290A14-FBCE-E761-A7AC-9A3CBE87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Endelig</a:t>
            </a:r>
            <a:r>
              <a:rPr lang="en-US" dirty="0"/>
              <a:t> </a:t>
            </a:r>
            <a:r>
              <a:rPr lang="en-US" dirty="0" err="1"/>
              <a:t>potensialbrønn</a:t>
            </a:r>
            <a:r>
              <a:rPr lang="en-US" dirty="0"/>
              <a:t> - </a:t>
            </a:r>
            <a:r>
              <a:rPr lang="en-US" dirty="0" err="1"/>
              <a:t>klassisk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8B9A14-25C1-5ED8-5D5F-A186D804507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28719" y="2400302"/>
            <a:ext cx="26289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B868D1-EED7-0D46-1E79-5A098E789DC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3857619" y="2400302"/>
            <a:ext cx="0" cy="25146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FF4309-2EF1-1424-A592-E671A15C971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857619" y="4943477"/>
            <a:ext cx="252888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162686-84B2-922A-3BA8-50A3CB64603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6386507" y="2371727"/>
            <a:ext cx="0" cy="25431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D21A9B-DA9E-1A7E-4FDB-0DC9ECCACB6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6386507" y="2400302"/>
            <a:ext cx="245745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0863D8-CDD3-F120-A74D-DF5202A631F3}"/>
              </a:ext>
            </a:extLst>
          </p:cNvPr>
          <p:cNvCxnSpPr/>
          <p:nvPr/>
        </p:nvCxnSpPr>
        <p:spPr>
          <a:xfrm flipV="1">
            <a:off x="5114925" y="1171575"/>
            <a:ext cx="0" cy="3743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78FA12-50DD-9C5B-C1B2-B76EC5CB354A}"/>
              </a:ext>
            </a:extLst>
          </p:cNvPr>
          <p:cNvCxnSpPr/>
          <p:nvPr/>
        </p:nvCxnSpPr>
        <p:spPr>
          <a:xfrm>
            <a:off x="1285869" y="4943477"/>
            <a:ext cx="83153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514EDF-F4DE-3AD0-99F9-8260403B9EF6}"/>
              </a:ext>
            </a:extLst>
          </p:cNvPr>
          <p:cNvSpPr txBox="1"/>
          <p:nvPr/>
        </p:nvSpPr>
        <p:spPr>
          <a:xfrm>
            <a:off x="9358313" y="5314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E476A5-C748-CE8B-AE2E-051B4E3F1356}"/>
              </a:ext>
            </a:extLst>
          </p:cNvPr>
          <p:cNvSpPr txBox="1"/>
          <p:nvPr/>
        </p:nvSpPr>
        <p:spPr>
          <a:xfrm flipH="1">
            <a:off x="5274257" y="812662"/>
            <a:ext cx="111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8426C-EFF4-E990-D46B-1F31F3C03736}"/>
              </a:ext>
            </a:extLst>
          </p:cNvPr>
          <p:cNvSpPr txBox="1"/>
          <p:nvPr/>
        </p:nvSpPr>
        <p:spPr>
          <a:xfrm>
            <a:off x="4653840" y="2189622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baseline="-25000" dirty="0"/>
              <a:t>0</a:t>
            </a:r>
            <a:endParaRPr lang="en-US" sz="2400" i="1" baseline="-250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3FEF14-3D1F-5516-6447-6ED2355BB8E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157504" y="2420455"/>
            <a:ext cx="1214727" cy="842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675F14-F17B-3099-0AF8-25E862FF00C4}"/>
              </a:ext>
            </a:extLst>
          </p:cNvPr>
          <p:cNvCxnSpPr/>
          <p:nvPr/>
        </p:nvCxnSpPr>
        <p:spPr>
          <a:xfrm>
            <a:off x="600075" y="1583170"/>
            <a:ext cx="8758238" cy="4872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8AFBD1-EC9F-46D6-DEF3-8A2503C06C57}"/>
              </a:ext>
            </a:extLst>
          </p:cNvPr>
          <p:cNvSpPr txBox="1"/>
          <p:nvPr/>
        </p:nvSpPr>
        <p:spPr>
          <a:xfrm>
            <a:off x="1482015" y="107518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E&gt;V</a:t>
            </a:r>
            <a:r>
              <a:rPr lang="en-US" sz="2400" baseline="-25000" dirty="0"/>
              <a:t>0</a:t>
            </a: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38CEFB8D-A05E-3233-6F45-B090A2E70E27}"/>
              </a:ext>
            </a:extLst>
          </p:cNvPr>
          <p:cNvSpPr/>
          <p:nvPr/>
        </p:nvSpPr>
        <p:spPr>
          <a:xfrm>
            <a:off x="4800600" y="5314950"/>
            <a:ext cx="2528888" cy="1271588"/>
          </a:xfrm>
          <a:prstGeom prst="wedgeRectCallout">
            <a:avLst>
              <a:gd name="adj1" fmla="val -24788"/>
              <a:gd name="adj2" fmla="val -700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Partikkel</a:t>
            </a:r>
            <a:r>
              <a:rPr lang="en-US" sz="2000" dirty="0"/>
              <a:t> hopper </a:t>
            </a:r>
            <a:r>
              <a:rPr lang="en-US" sz="2000" dirty="0" err="1"/>
              <a:t>ut</a:t>
            </a:r>
            <a:r>
              <a:rPr lang="en-US" sz="2000" dirty="0"/>
              <a:t> med </a:t>
            </a:r>
            <a:r>
              <a:rPr lang="en-US" sz="2000" dirty="0" err="1"/>
              <a:t>redusert</a:t>
            </a:r>
            <a:r>
              <a:rPr lang="en-US" sz="2000" dirty="0"/>
              <a:t> </a:t>
            </a:r>
            <a:r>
              <a:rPr lang="en-US" sz="2000" dirty="0" err="1"/>
              <a:t>hastighet</a:t>
            </a:r>
            <a:r>
              <a:rPr lang="en-US" sz="2000" dirty="0"/>
              <a:t>, </a:t>
            </a:r>
            <a:r>
              <a:rPr lang="en-US" sz="2000" dirty="0" err="1"/>
              <a:t>evt</a:t>
            </a:r>
            <a:r>
              <a:rPr lang="en-US" sz="2000" dirty="0"/>
              <a:t> inn </a:t>
            </a:r>
            <a:r>
              <a:rPr lang="en-US" sz="2000" dirty="0" err="1"/>
              <a:t>mef</a:t>
            </a:r>
            <a:r>
              <a:rPr lang="en-US" sz="2000" dirty="0"/>
              <a:t> </a:t>
            </a:r>
            <a:r>
              <a:rPr lang="en-US" sz="2000" dirty="0" err="1"/>
              <a:t>økt</a:t>
            </a:r>
            <a:r>
              <a:rPr lang="en-US" sz="2000" dirty="0"/>
              <a:t> </a:t>
            </a:r>
            <a:r>
              <a:rPr lang="en-US" sz="2000" dirty="0" err="1"/>
              <a:t>hastighet</a:t>
            </a:r>
            <a:endParaRPr lang="en-US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8AF76D-5F32-38A5-9DC9-84DD7017A383}"/>
              </a:ext>
            </a:extLst>
          </p:cNvPr>
          <p:cNvSpPr/>
          <p:nvPr/>
        </p:nvSpPr>
        <p:spPr>
          <a:xfrm>
            <a:off x="1285869" y="1914523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58E728-67FC-E6C6-0AE8-89490628C11D}"/>
              </a:ext>
            </a:extLst>
          </p:cNvPr>
          <p:cNvCxnSpPr/>
          <p:nvPr/>
        </p:nvCxnSpPr>
        <p:spPr>
          <a:xfrm>
            <a:off x="1885950" y="2164681"/>
            <a:ext cx="48445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F6F85A2-7D4B-F79C-3764-6A376C14D2F4}"/>
              </a:ext>
            </a:extLst>
          </p:cNvPr>
          <p:cNvSpPr/>
          <p:nvPr/>
        </p:nvSpPr>
        <p:spPr>
          <a:xfrm>
            <a:off x="3994666" y="1914523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FF88D3-3578-D406-2DFE-3F252CB70FAD}"/>
              </a:ext>
            </a:extLst>
          </p:cNvPr>
          <p:cNvCxnSpPr>
            <a:cxnSpLocks/>
          </p:cNvCxnSpPr>
          <p:nvPr/>
        </p:nvCxnSpPr>
        <p:spPr>
          <a:xfrm>
            <a:off x="4594747" y="2164681"/>
            <a:ext cx="117607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093884C-5AA5-2A21-96E4-46B2DFE0042E}"/>
              </a:ext>
            </a:extLst>
          </p:cNvPr>
          <p:cNvSpPr/>
          <p:nvPr/>
        </p:nvSpPr>
        <p:spPr>
          <a:xfrm>
            <a:off x="7473398" y="1914519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399211-CA49-91C9-BF59-7761F212D837}"/>
              </a:ext>
            </a:extLst>
          </p:cNvPr>
          <p:cNvCxnSpPr/>
          <p:nvPr/>
        </p:nvCxnSpPr>
        <p:spPr>
          <a:xfrm>
            <a:off x="8073479" y="2164677"/>
            <a:ext cx="48445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022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50C2-02CD-A5B9-B4FB-04DE945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Kvantemekanikk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DDAA2-36E9-608E-290A-48070B8DA11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715831" cy="4975236"/>
          </a:xfrm>
        </p:spPr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tilfeller</a:t>
            </a:r>
            <a:r>
              <a:rPr lang="en-US" dirty="0"/>
              <a:t>: E&lt;V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E&gt;V</a:t>
            </a:r>
            <a:r>
              <a:rPr lang="en-US" baseline="-25000" dirty="0"/>
              <a:t>0</a:t>
            </a:r>
          </a:p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bare </a:t>
            </a:r>
            <a:r>
              <a:rPr lang="en-US" dirty="0" err="1"/>
              <a:t>skissere</a:t>
            </a:r>
            <a:r>
              <a:rPr lang="en-US" dirty="0"/>
              <a:t>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skjer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det </a:t>
            </a:r>
            <a:r>
              <a:rPr lang="en-US" dirty="0" err="1"/>
              <a:t>forbudte</a:t>
            </a:r>
            <a:r>
              <a:rPr lang="en-US" dirty="0"/>
              <a:t> </a:t>
            </a:r>
            <a:r>
              <a:rPr lang="en-US" dirty="0" err="1"/>
              <a:t>området</a:t>
            </a:r>
            <a:endParaRPr lang="en-US" dirty="0"/>
          </a:p>
          <a:p>
            <a:r>
              <a:rPr lang="en-US" dirty="0"/>
              <a:t>Nye </a:t>
            </a:r>
            <a:r>
              <a:rPr lang="en-US" dirty="0" err="1"/>
              <a:t>randbetingelser</a:t>
            </a:r>
            <a:r>
              <a:rPr lang="en-US" dirty="0"/>
              <a:t>!</a:t>
            </a:r>
          </a:p>
          <a:p>
            <a:r>
              <a:rPr lang="en-US" u="sng" dirty="0" err="1"/>
              <a:t>Egenfunksjonene</a:t>
            </a:r>
            <a:r>
              <a:rPr lang="en-US" u="sng" dirty="0"/>
              <a:t> </a:t>
            </a:r>
            <a:r>
              <a:rPr lang="en-US" u="sng" dirty="0" err="1"/>
              <a:t>trenger</a:t>
            </a:r>
            <a:r>
              <a:rPr lang="en-US" u="sng" dirty="0"/>
              <a:t> inn </a:t>
            </a:r>
            <a:r>
              <a:rPr lang="en-US" u="sng" dirty="0" err="1"/>
              <a:t>i</a:t>
            </a:r>
            <a:r>
              <a:rPr lang="en-US" u="sng" dirty="0"/>
              <a:t> de </a:t>
            </a:r>
            <a:r>
              <a:rPr lang="en-US" u="sng" dirty="0" err="1"/>
              <a:t>klassisk</a:t>
            </a:r>
            <a:r>
              <a:rPr lang="en-US" u="sng" dirty="0"/>
              <a:t> </a:t>
            </a:r>
            <a:r>
              <a:rPr lang="en-US" u="sng" dirty="0" err="1"/>
              <a:t>forbudte</a:t>
            </a:r>
            <a:r>
              <a:rPr lang="en-US" u="sng" dirty="0"/>
              <a:t> </a:t>
            </a:r>
            <a:r>
              <a:rPr lang="en-US" u="sng" dirty="0" err="1"/>
              <a:t>områdene</a:t>
            </a:r>
            <a:endParaRPr lang="en-US" u="sng" dirty="0"/>
          </a:p>
          <a:p>
            <a:pPr lvl="1"/>
            <a:r>
              <a:rPr lang="en-US" dirty="0"/>
              <a:t>Vi hopper over </a:t>
            </a:r>
            <a:r>
              <a:rPr lang="en-US" dirty="0" err="1"/>
              <a:t>utledningen</a:t>
            </a:r>
            <a:endParaRPr lang="en-US" dirty="0"/>
          </a:p>
          <a:p>
            <a:r>
              <a:rPr lang="en-US" dirty="0" err="1"/>
              <a:t>Ekspoentielt</a:t>
            </a:r>
            <a:r>
              <a:rPr lang="en-US" dirty="0"/>
              <a:t> </a:t>
            </a:r>
            <a:r>
              <a:rPr lang="en-US" dirty="0" err="1"/>
              <a:t>henfall</a:t>
            </a:r>
            <a:endParaRPr lang="en-US" dirty="0"/>
          </a:p>
          <a:p>
            <a:r>
              <a:rPr lang="en-US" dirty="0"/>
              <a:t>Jo </a:t>
            </a:r>
            <a:r>
              <a:rPr lang="en-US" dirty="0" err="1"/>
              <a:t>større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, jo </a:t>
            </a:r>
            <a:r>
              <a:rPr lang="en-US" dirty="0" err="1"/>
              <a:t>lenger</a:t>
            </a:r>
            <a:r>
              <a:rPr lang="en-US" dirty="0"/>
              <a:t> “hale”</a:t>
            </a:r>
          </a:p>
        </p:txBody>
      </p:sp>
      <p:pic>
        <p:nvPicPr>
          <p:cNvPr id="5" name="Picture 4" descr="A diagram of energy levels and electrons&#10;&#10;Description automatically generated">
            <a:extLst>
              <a:ext uri="{FF2B5EF4-FFF2-40B4-BE49-F238E27FC236}">
                <a16:creationId xmlns:a16="http://schemas.microsoft.com/office/drawing/2014/main" id="{D776B34C-2B5E-C906-07BB-5BBE2E3A3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25" y="285750"/>
            <a:ext cx="4356100" cy="628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7CC88-146C-A6CB-C9B3-746450752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5375056"/>
            <a:ext cx="4368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7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4F63-B631-9F30-5107-E7D36DC0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Angendelse</a:t>
            </a:r>
            <a:r>
              <a:rPr lang="en-US" dirty="0"/>
              <a:t>: </a:t>
            </a:r>
            <a:r>
              <a:rPr lang="en-US" dirty="0" err="1"/>
              <a:t>Overlapp</a:t>
            </a:r>
            <a:r>
              <a:rPr lang="en-US" dirty="0"/>
              <a:t> for </a:t>
            </a:r>
            <a:r>
              <a:rPr lang="en-US" dirty="0" err="1"/>
              <a:t>kjerne</a:t>
            </a:r>
            <a:r>
              <a:rPr lang="en-US" dirty="0"/>
              <a:t>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valenselektroner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C1EA31-AE1D-E6FD-CE0C-B08EBB6A93A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endelig</a:t>
            </a:r>
            <a:r>
              <a:rPr lang="en-US" dirty="0"/>
              <a:t> </a:t>
            </a:r>
            <a:r>
              <a:rPr lang="en-US" dirty="0" err="1"/>
              <a:t>brønn</a:t>
            </a:r>
            <a:r>
              <a:rPr lang="en-US" dirty="0"/>
              <a:t> = </a:t>
            </a:r>
            <a:r>
              <a:rPr lang="en-US" dirty="0" err="1"/>
              <a:t>simpel</a:t>
            </a:r>
            <a:r>
              <a:rPr lang="en-US" dirty="0"/>
              <a:t> </a:t>
            </a:r>
            <a:r>
              <a:rPr lang="en-US" dirty="0" err="1"/>
              <a:t>atommodell</a:t>
            </a:r>
            <a:endParaRPr lang="en-US" dirty="0"/>
          </a:p>
          <a:p>
            <a:r>
              <a:rPr lang="en-US" dirty="0" err="1"/>
              <a:t>Dyptliggende</a:t>
            </a:r>
            <a:r>
              <a:rPr lang="en-US" dirty="0"/>
              <a:t> </a:t>
            </a:r>
            <a:r>
              <a:rPr lang="en-US" dirty="0" err="1"/>
              <a:t>egenfunksjoner</a:t>
            </a:r>
            <a:r>
              <a:rPr lang="en-US" dirty="0"/>
              <a:t> = </a:t>
            </a:r>
            <a:r>
              <a:rPr lang="en-US" dirty="0" err="1"/>
              <a:t>kjerneorbitaler</a:t>
            </a:r>
            <a:endParaRPr lang="en-US" dirty="0"/>
          </a:p>
          <a:p>
            <a:pPr lvl="1"/>
            <a:r>
              <a:rPr lang="en-US" dirty="0"/>
              <a:t>”</a:t>
            </a:r>
            <a:r>
              <a:rPr lang="en-US" dirty="0" err="1"/>
              <a:t>sterkt</a:t>
            </a:r>
            <a:r>
              <a:rPr lang="en-US" dirty="0"/>
              <a:t> </a:t>
            </a:r>
            <a:r>
              <a:rPr lang="en-US" dirty="0" err="1"/>
              <a:t>bundet</a:t>
            </a:r>
            <a:r>
              <a:rPr lang="en-US" dirty="0"/>
              <a:t>”</a:t>
            </a:r>
          </a:p>
          <a:p>
            <a:r>
              <a:rPr lang="en-US" dirty="0" err="1"/>
              <a:t>Høytliggende</a:t>
            </a:r>
            <a:r>
              <a:rPr lang="en-US" dirty="0"/>
              <a:t> = </a:t>
            </a:r>
            <a:r>
              <a:rPr lang="en-US" dirty="0" err="1"/>
              <a:t>valensorbitaler</a:t>
            </a:r>
            <a:endParaRPr lang="en-US" dirty="0"/>
          </a:p>
          <a:p>
            <a:pPr lvl="1"/>
            <a:r>
              <a:rPr lang="en-US" dirty="0"/>
              <a:t>”</a:t>
            </a:r>
            <a:r>
              <a:rPr lang="en-US" dirty="0" err="1"/>
              <a:t>løst</a:t>
            </a:r>
            <a:r>
              <a:rPr lang="en-US" dirty="0"/>
              <a:t> </a:t>
            </a:r>
            <a:r>
              <a:rPr lang="en-US" dirty="0" err="1"/>
              <a:t>bundet</a:t>
            </a:r>
            <a:r>
              <a:rPr lang="en-US" dirty="0"/>
              <a:t>”</a:t>
            </a:r>
          </a:p>
          <a:p>
            <a:r>
              <a:rPr lang="en-US" dirty="0" err="1"/>
              <a:t>Bølgefunksjonen</a:t>
            </a:r>
            <a:r>
              <a:rPr lang="en-US" dirty="0"/>
              <a:t> </a:t>
            </a:r>
            <a:r>
              <a:rPr lang="en-US" dirty="0" err="1"/>
              <a:t>trenger</a:t>
            </a:r>
            <a:r>
              <a:rPr lang="en-US" dirty="0"/>
              <a:t> inn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forbudt</a:t>
            </a:r>
            <a:r>
              <a:rPr lang="en-US" dirty="0"/>
              <a:t> </a:t>
            </a:r>
            <a:r>
              <a:rPr lang="en-US" dirty="0" err="1"/>
              <a:t>område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senere</a:t>
            </a:r>
            <a:r>
              <a:rPr lang="en-US" dirty="0"/>
              <a:t> for </a:t>
            </a:r>
            <a:r>
              <a:rPr lang="en-US" dirty="0" err="1"/>
              <a:t>utledning</a:t>
            </a:r>
            <a:endParaRPr lang="en-US" dirty="0"/>
          </a:p>
          <a:p>
            <a:r>
              <a:rPr lang="en-US" dirty="0" err="1"/>
              <a:t>Valensorbitalene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signifikant</a:t>
            </a:r>
            <a:r>
              <a:rPr lang="en-US" dirty="0"/>
              <a:t> </a:t>
            </a:r>
            <a:r>
              <a:rPr lang="en-US" dirty="0" err="1"/>
              <a:t>overlapp</a:t>
            </a:r>
            <a:endParaRPr lang="en-US" dirty="0"/>
          </a:p>
          <a:p>
            <a:pPr lvl="1"/>
            <a:r>
              <a:rPr lang="en-US" dirty="0" err="1"/>
              <a:t>Nødvendig</a:t>
            </a:r>
            <a:r>
              <a:rPr lang="en-US" dirty="0"/>
              <a:t> for binding av </a:t>
            </a:r>
            <a:r>
              <a:rPr lang="en-US" dirty="0" err="1"/>
              <a:t>atomene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29D72A9-1BD4-80BB-B024-F3F8D557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82" y="1083377"/>
            <a:ext cx="2988813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5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C236-AEF3-B469-AD56-20E848C3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Spredning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potensialbarriære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985A4-4943-9A5E-926B-E1184DA0FFE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8404843" cy="4975236"/>
          </a:xfrm>
        </p:spPr>
        <p:txBody>
          <a:bodyPr/>
          <a:lstStyle/>
          <a:p>
            <a:r>
              <a:rPr lang="en-US" dirty="0" err="1"/>
              <a:t>Spredning</a:t>
            </a:r>
            <a:r>
              <a:rPr lang="en-US" dirty="0"/>
              <a:t>: </a:t>
            </a:r>
            <a:r>
              <a:rPr lang="en-US" dirty="0" err="1"/>
              <a:t>innkommende</a:t>
            </a:r>
            <a:r>
              <a:rPr lang="en-US" dirty="0"/>
              <a:t> </a:t>
            </a:r>
            <a:r>
              <a:rPr lang="en-US" dirty="0" err="1"/>
              <a:t>partikler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reflekteres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transmitteres</a:t>
            </a:r>
            <a:r>
              <a:rPr lang="en-US" dirty="0"/>
              <a:t>.</a:t>
            </a:r>
          </a:p>
          <a:p>
            <a:r>
              <a:rPr lang="en-US" dirty="0" err="1"/>
              <a:t>Innkommende</a:t>
            </a:r>
            <a:r>
              <a:rPr lang="en-US" dirty="0"/>
              <a:t>:</a:t>
            </a:r>
          </a:p>
          <a:p>
            <a:r>
              <a:rPr lang="en-US" dirty="0" err="1"/>
              <a:t>Transmittert</a:t>
            </a:r>
            <a:r>
              <a:rPr lang="en-US" dirty="0"/>
              <a:t>:</a:t>
            </a:r>
          </a:p>
          <a:p>
            <a:r>
              <a:rPr lang="en-US" dirty="0" err="1"/>
              <a:t>Reflektert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Merk: </a:t>
            </a:r>
            <a:r>
              <a:rPr lang="en-US" i="1" dirty="0"/>
              <a:t>k</a:t>
            </a:r>
            <a:r>
              <a:rPr lang="en-US" dirty="0"/>
              <a:t> for inn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reflektert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de </a:t>
            </a:r>
            <a:r>
              <a:rPr lang="en-US" dirty="0" err="1"/>
              <a:t>samme</a:t>
            </a:r>
            <a:r>
              <a:rPr lang="en-US" dirty="0"/>
              <a:t> </a:t>
            </a:r>
            <a:r>
              <a:rPr lang="en-US" dirty="0" err="1"/>
              <a:t>pga</a:t>
            </a:r>
            <a:r>
              <a:rPr lang="en-US" dirty="0"/>
              <a:t> </a:t>
            </a:r>
            <a:r>
              <a:rPr lang="en-US" dirty="0" err="1"/>
              <a:t>energibevaring</a:t>
            </a:r>
            <a:r>
              <a:rPr lang="en-US" dirty="0"/>
              <a:t>/</a:t>
            </a:r>
            <a:r>
              <a:rPr lang="en-US" dirty="0" err="1"/>
              <a:t>leter</a:t>
            </a:r>
            <a:r>
              <a:rPr lang="en-US" dirty="0"/>
              <a:t> </a:t>
            </a:r>
            <a:r>
              <a:rPr lang="en-US" dirty="0" err="1"/>
              <a:t>etter</a:t>
            </a:r>
            <a:r>
              <a:rPr lang="en-US" dirty="0"/>
              <a:t> </a:t>
            </a:r>
            <a:r>
              <a:rPr lang="en-US" dirty="0" err="1"/>
              <a:t>egenfunksjon</a:t>
            </a:r>
            <a:r>
              <a:rPr lang="en-US" dirty="0"/>
              <a:t> av H</a:t>
            </a:r>
          </a:p>
          <a:p>
            <a:r>
              <a:rPr lang="en-US" dirty="0"/>
              <a:t>Vi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utledning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tavle</a:t>
            </a:r>
            <a:r>
              <a:rPr lang="en-US" dirty="0"/>
              <a:t>, </a:t>
            </a:r>
            <a:r>
              <a:rPr lang="en-US" dirty="0" err="1"/>
              <a:t>følger</a:t>
            </a:r>
            <a:r>
              <a:rPr lang="en-US" dirty="0"/>
              <a:t> Engel for E &gt; V</a:t>
            </a:r>
            <a:r>
              <a:rPr lang="en-US" baseline="-25000" dirty="0"/>
              <a:t>0</a:t>
            </a:r>
          </a:p>
          <a:p>
            <a:r>
              <a:rPr lang="en-US" dirty="0"/>
              <a:t>For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illustrere</a:t>
            </a:r>
            <a:r>
              <a:rPr lang="en-US" dirty="0"/>
              <a:t> </a:t>
            </a:r>
            <a:r>
              <a:rPr lang="en-US" dirty="0" err="1"/>
              <a:t>tunnellering</a:t>
            </a:r>
            <a:r>
              <a:rPr lang="en-US" dirty="0"/>
              <a:t>: Vi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E &lt; V</a:t>
            </a:r>
            <a:r>
              <a:rPr lang="en-US" baseline="-25000" dirty="0"/>
              <a:t>0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57F94CA-B1A4-6913-F69B-B33896F29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12" y="0"/>
            <a:ext cx="329107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E614B-A490-3C92-D687-4F44F8E1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058" y="1871785"/>
            <a:ext cx="21209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F75FC5-D4DE-C52C-6FD3-C428691A3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574" y="2445539"/>
            <a:ext cx="2844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BB265-08DA-5646-DD1A-698F87C70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024" y="3019293"/>
            <a:ext cx="3009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F43B-A139-3321-0509-E606F4C1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Sannsynligheter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funksjon</a:t>
            </a:r>
            <a:r>
              <a:rPr lang="en-US" dirty="0"/>
              <a:t> av </a:t>
            </a:r>
            <a:r>
              <a:rPr lang="en-US" dirty="0" err="1"/>
              <a:t>energi</a:t>
            </a:r>
            <a:endParaRPr lang="en-US" dirty="0"/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E08989-745E-6B53-5313-882595EE78E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46" y="916012"/>
            <a:ext cx="8366966" cy="5487562"/>
          </a:xfrm>
        </p:spPr>
      </p:pic>
    </p:spTree>
    <p:extLst>
      <p:ext uri="{BB962C8B-B14F-4D97-AF65-F5344CB8AC3E}">
        <p14:creationId xmlns:p14="http://schemas.microsoft.com/office/powerpoint/2010/main" val="634383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4FB-062C-9EB1-0DDC-AFDAF393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Inntrengning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forbudt</a:t>
            </a:r>
            <a:r>
              <a:rPr lang="en-US" dirty="0"/>
              <a:t> </a:t>
            </a:r>
            <a:r>
              <a:rPr lang="en-US" dirty="0" err="1"/>
              <a:t>område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102-0AFB-7DD8-81FA-47080188C51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500314"/>
          </a:xfrm>
        </p:spPr>
        <p:txBody>
          <a:bodyPr/>
          <a:lstStyle/>
          <a:p>
            <a:r>
              <a:rPr lang="en-US" dirty="0"/>
              <a:t>For E &lt; V</a:t>
            </a:r>
            <a:r>
              <a:rPr lang="en-US" baseline="-25000" dirty="0"/>
              <a:t>0</a:t>
            </a:r>
            <a:r>
              <a:rPr lang="en-US" dirty="0"/>
              <a:t> setter vi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Kan sees </a:t>
            </a:r>
            <a:r>
              <a:rPr lang="en-US" dirty="0" err="1"/>
              <a:t>fordi</a:t>
            </a:r>
            <a:r>
              <a:rPr lang="en-US" dirty="0"/>
              <a:t> </a:t>
            </a:r>
            <a:r>
              <a:rPr lang="en-US" dirty="0" err="1"/>
              <a:t>uttrykket</a:t>
            </a:r>
            <a:r>
              <a:rPr lang="en-US" dirty="0"/>
              <a:t> for k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kvadratrot</a:t>
            </a:r>
            <a:r>
              <a:rPr lang="en-US" dirty="0"/>
              <a:t> av </a:t>
            </a:r>
            <a:r>
              <a:rPr lang="en-US" dirty="0" err="1"/>
              <a:t>negativt</a:t>
            </a:r>
            <a:r>
              <a:rPr lang="en-US" dirty="0"/>
              <a:t> tall, </a:t>
            </a:r>
            <a:r>
              <a:rPr lang="en-US" dirty="0" err="1"/>
              <a:t>så</a:t>
            </a:r>
            <a:r>
              <a:rPr lang="en-US" dirty="0"/>
              <a:t>  = </a:t>
            </a:r>
            <a:r>
              <a:rPr lang="en-US" dirty="0" err="1"/>
              <a:t>i</a:t>
            </a:r>
            <a:r>
              <a:rPr lang="en-US" dirty="0"/>
              <a:t> kappa</a:t>
            </a:r>
          </a:p>
          <a:p>
            <a:r>
              <a:rPr lang="en-US" dirty="0"/>
              <a:t>kappa </a:t>
            </a:r>
            <a:r>
              <a:rPr lang="en-US" dirty="0" err="1"/>
              <a:t>negativ</a:t>
            </a:r>
            <a:r>
              <a:rPr lang="en-US" dirty="0"/>
              <a:t> </a:t>
            </a:r>
            <a:r>
              <a:rPr lang="en-US" dirty="0" err="1"/>
              <a:t>klart</a:t>
            </a:r>
            <a:r>
              <a:rPr lang="en-US" dirty="0"/>
              <a:t> </a:t>
            </a:r>
            <a:r>
              <a:rPr lang="en-US" dirty="0" err="1"/>
              <a:t>ufysisk</a:t>
            </a:r>
            <a:r>
              <a:rPr lang="en-US" dirty="0"/>
              <a:t>! (</a:t>
            </a:r>
            <a:r>
              <a:rPr lang="en-US" dirty="0" err="1"/>
              <a:t>jf</a:t>
            </a:r>
            <a:r>
              <a:rPr lang="en-US" dirty="0"/>
              <a:t>. </a:t>
            </a:r>
            <a:r>
              <a:rPr lang="en-US" dirty="0" err="1"/>
              <a:t>randbetingelse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Kappa </a:t>
            </a:r>
            <a:r>
              <a:rPr lang="en-US" dirty="0" err="1"/>
              <a:t>større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små</a:t>
            </a:r>
            <a:r>
              <a:rPr lang="en-US" dirty="0"/>
              <a:t> </a:t>
            </a:r>
            <a:r>
              <a:rPr lang="en-US" dirty="0" err="1"/>
              <a:t>energier</a:t>
            </a:r>
            <a:r>
              <a:rPr lang="en-US" dirty="0"/>
              <a:t>: </a:t>
            </a:r>
            <a:r>
              <a:rPr lang="en-US" dirty="0" err="1"/>
              <a:t>liten</a:t>
            </a:r>
            <a:r>
              <a:rPr lang="en-US" dirty="0"/>
              <a:t> </a:t>
            </a:r>
            <a:r>
              <a:rPr lang="en-US" dirty="0" err="1"/>
              <a:t>innttrengning</a:t>
            </a:r>
            <a:endParaRPr lang="en-US" dirty="0"/>
          </a:p>
          <a:p>
            <a:r>
              <a:rPr lang="en-US" dirty="0"/>
              <a:t>Kappa </a:t>
            </a:r>
            <a:r>
              <a:rPr lang="en-US" dirty="0" err="1"/>
              <a:t>mindre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E er </a:t>
            </a:r>
            <a:r>
              <a:rPr lang="en-US" dirty="0" err="1"/>
              <a:t>nær</a:t>
            </a:r>
            <a:r>
              <a:rPr lang="en-US" dirty="0"/>
              <a:t> V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n-US" dirty="0" err="1"/>
              <a:t>stor</a:t>
            </a:r>
            <a:r>
              <a:rPr lang="en-US" dirty="0"/>
              <a:t> </a:t>
            </a:r>
            <a:r>
              <a:rPr lang="en-US" dirty="0" err="1"/>
              <a:t>inntrengning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F3DF8-176F-D590-EDAB-342B5838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96" y="1767742"/>
            <a:ext cx="29337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2D6B6-BE35-24F7-377D-59273CF0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4164135"/>
            <a:ext cx="4267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AFDF0B-3BB0-40E3-FD4D-B53BD942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1d - </a:t>
            </a:r>
            <a:r>
              <a:rPr lang="en-US" dirty="0" err="1"/>
              <a:t>klassisk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496370-F05F-8226-E9B1-4F92745E9DB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3212185"/>
          </a:xfrm>
        </p:spPr>
        <p:txBody>
          <a:bodyPr/>
          <a:lstStyle/>
          <a:p>
            <a:r>
              <a:rPr lang="en-US" dirty="0"/>
              <a:t>Det </a:t>
            </a:r>
            <a:r>
              <a:rPr lang="en-US" dirty="0" err="1"/>
              <a:t>enkleste</a:t>
            </a:r>
            <a:r>
              <a:rPr lang="en-US" dirty="0"/>
              <a:t> </a:t>
            </a:r>
            <a:r>
              <a:rPr lang="en-US" dirty="0" err="1"/>
              <a:t>systemet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D61D3-8E79-CBD2-44AE-0BC3EE8E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724" y="1891173"/>
            <a:ext cx="3975100" cy="7239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36C5FADB-D036-FFF8-0ECD-BE7F129ECC43}"/>
              </a:ext>
            </a:extLst>
          </p:cNvPr>
          <p:cNvSpPr/>
          <p:nvPr/>
        </p:nvSpPr>
        <p:spPr>
          <a:xfrm>
            <a:off x="5571066" y="558801"/>
            <a:ext cx="2289237" cy="964189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Ingen </a:t>
            </a:r>
            <a:r>
              <a:rPr lang="en-US" sz="1800" dirty="0" err="1"/>
              <a:t>krefter</a:t>
            </a:r>
            <a:r>
              <a:rPr lang="en-US" sz="1800" dirty="0"/>
              <a:t> </a:t>
            </a:r>
            <a:r>
              <a:rPr lang="en-US" sz="1800" dirty="0" err="1"/>
              <a:t>virker</a:t>
            </a:r>
            <a:r>
              <a:rPr lang="en-US" sz="1800" dirty="0"/>
              <a:t> </a:t>
            </a:r>
            <a:r>
              <a:rPr lang="en-US" sz="1800" dirty="0" err="1"/>
              <a:t>på</a:t>
            </a:r>
            <a:r>
              <a:rPr lang="en-US" sz="1800" dirty="0"/>
              <a:t> </a:t>
            </a:r>
            <a:r>
              <a:rPr lang="en-US" sz="1800" dirty="0" err="1"/>
              <a:t>partikkelen</a:t>
            </a:r>
            <a:r>
              <a:rPr lang="en-US" sz="18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E213D-2827-0EB2-6220-6B0F4DE6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69" y="3106897"/>
            <a:ext cx="4381500" cy="736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9D5A4F-D661-E780-1C5F-BA230407AD02}"/>
              </a:ext>
            </a:extLst>
          </p:cNvPr>
          <p:cNvCxnSpPr/>
          <p:nvPr/>
        </p:nvCxnSpPr>
        <p:spPr>
          <a:xfrm>
            <a:off x="1444255" y="5326911"/>
            <a:ext cx="9303489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C0E5DC4-1698-AB8D-AA7E-BD865F411599}"/>
              </a:ext>
            </a:extLst>
          </p:cNvPr>
          <p:cNvSpPr/>
          <p:nvPr/>
        </p:nvSpPr>
        <p:spPr>
          <a:xfrm>
            <a:off x="3889972" y="5228403"/>
            <a:ext cx="187198" cy="18719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B50FDA-8B66-B5A7-734C-BE0098B38099}"/>
              </a:ext>
            </a:extLst>
          </p:cNvPr>
          <p:cNvSpPr/>
          <p:nvPr/>
        </p:nvSpPr>
        <p:spPr>
          <a:xfrm>
            <a:off x="3443056" y="5231784"/>
            <a:ext cx="187198" cy="187198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81F566-3403-30B8-ACEB-3642D13BAF92}"/>
              </a:ext>
            </a:extLst>
          </p:cNvPr>
          <p:cNvSpPr/>
          <p:nvPr/>
        </p:nvSpPr>
        <p:spPr>
          <a:xfrm>
            <a:off x="4301536" y="5228403"/>
            <a:ext cx="187198" cy="18719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718B4C-8CD0-E9A2-9183-3424E40437A0}"/>
              </a:ext>
            </a:extLst>
          </p:cNvPr>
          <p:cNvSpPr/>
          <p:nvPr/>
        </p:nvSpPr>
        <p:spPr>
          <a:xfrm>
            <a:off x="4750269" y="5235314"/>
            <a:ext cx="187198" cy="187198"/>
          </a:xfrm>
          <a:prstGeom prst="ellipse">
            <a:avLst/>
          </a:prstGeom>
          <a:solidFill>
            <a:schemeClr val="accent1">
              <a:alpha val="79803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562CF5-6C01-446D-5EAF-09E892CD1095}"/>
              </a:ext>
            </a:extLst>
          </p:cNvPr>
          <p:cNvSpPr/>
          <p:nvPr/>
        </p:nvSpPr>
        <p:spPr>
          <a:xfrm>
            <a:off x="5199002" y="5235314"/>
            <a:ext cx="187198" cy="187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1EE388-D0C1-CF79-91C6-6DFC6ED5DAA9}"/>
              </a:ext>
            </a:extLst>
          </p:cNvPr>
          <p:cNvCxnSpPr/>
          <p:nvPr/>
        </p:nvCxnSpPr>
        <p:spPr>
          <a:xfrm>
            <a:off x="5199002" y="5037667"/>
            <a:ext cx="126953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AF40C55D-38B5-717E-50F5-BCECFBF7988F}"/>
              </a:ext>
            </a:extLst>
          </p:cNvPr>
          <p:cNvSpPr/>
          <p:nvPr/>
        </p:nvSpPr>
        <p:spPr>
          <a:xfrm>
            <a:off x="59266" y="1642797"/>
            <a:ext cx="2595351" cy="1262820"/>
          </a:xfrm>
          <a:prstGeom prst="wedgeRectCallout">
            <a:avLst>
              <a:gd name="adj1" fmla="val 59553"/>
              <a:gd name="adj2" fmla="val 182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Hamiltonfunksjonen</a:t>
            </a:r>
            <a:r>
              <a:rPr lang="en-US" sz="1800" dirty="0"/>
              <a:t> </a:t>
            </a:r>
            <a:r>
              <a:rPr lang="en-US" sz="1800" dirty="0" err="1"/>
              <a:t>fra</a:t>
            </a:r>
            <a:r>
              <a:rPr lang="en-US" sz="1800" dirty="0"/>
              <a:t> </a:t>
            </a:r>
            <a:r>
              <a:rPr lang="en-US" sz="1800" dirty="0" err="1"/>
              <a:t>klassisk</a:t>
            </a:r>
            <a:r>
              <a:rPr lang="en-US" sz="1800" dirty="0"/>
              <a:t> rep, 1. </a:t>
            </a:r>
            <a:r>
              <a:rPr lang="en-US" sz="1800" dirty="0" err="1"/>
              <a:t>forelesning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7620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C3E8-7CBE-E816-AE77-34696964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Tunnellering</a:t>
            </a:r>
            <a:endParaRPr lang="en-US" dirty="0"/>
          </a:p>
        </p:txBody>
      </p:sp>
      <p:pic>
        <p:nvPicPr>
          <p:cNvPr id="5" name="Content Placeholder 4" descr="A diagram of a waveform&#10;&#10;Description automatically generated">
            <a:extLst>
              <a:ext uri="{FF2B5EF4-FFF2-40B4-BE49-F238E27FC236}">
                <a16:creationId xmlns:a16="http://schemas.microsoft.com/office/drawing/2014/main" id="{305EB9E2-7252-4311-962B-D46E5C275CEA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5" y="795722"/>
            <a:ext cx="10709031" cy="5714915"/>
          </a:xfrm>
        </p:spPr>
      </p:pic>
    </p:spTree>
    <p:extLst>
      <p:ext uri="{BB962C8B-B14F-4D97-AF65-F5344CB8AC3E}">
        <p14:creationId xmlns:p14="http://schemas.microsoft.com/office/powerpoint/2010/main" val="3246453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63D8-283D-C685-6ED6-7B8DEF45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Tunnellering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kjemiske</a:t>
            </a:r>
            <a:r>
              <a:rPr lang="en-US" dirty="0"/>
              <a:t> </a:t>
            </a:r>
            <a:r>
              <a:rPr lang="en-US" dirty="0" err="1"/>
              <a:t>reaksjoner</a:t>
            </a:r>
            <a:endParaRPr lang="en-US" dirty="0"/>
          </a:p>
        </p:txBody>
      </p:sp>
      <p:pic>
        <p:nvPicPr>
          <p:cNvPr id="5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438B9742-D5D7-753B-2A46-1115EDBED7D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6" y="916012"/>
            <a:ext cx="10008015" cy="5727958"/>
          </a:xfrm>
        </p:spPr>
      </p:pic>
    </p:spTree>
    <p:extLst>
      <p:ext uri="{BB962C8B-B14F-4D97-AF65-F5344CB8AC3E}">
        <p14:creationId xmlns:p14="http://schemas.microsoft.com/office/powerpoint/2010/main" val="377861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CC3D-4B31-850F-B579-DDC891CC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1d - </a:t>
            </a:r>
            <a:r>
              <a:rPr lang="en-US" dirty="0" err="1"/>
              <a:t>kvantemekanisk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9FCCF-1720-5BC8-A11B-043BD609929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Hamiltonoperator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Tidsuavhengig</a:t>
            </a:r>
            <a:r>
              <a:rPr lang="en-US" dirty="0"/>
              <a:t> </a:t>
            </a:r>
            <a:r>
              <a:rPr lang="en-US" dirty="0" err="1"/>
              <a:t>Schrödingerlikning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Schrödingerlikning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AF128-16E3-152E-F1E5-BA8DCA5E3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3" y="1701800"/>
            <a:ext cx="26416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72510-D2D7-D480-B090-9919D751F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16" y="3247485"/>
            <a:ext cx="30099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2A1D3-C71E-46CD-6760-48E589D01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16" y="4940909"/>
            <a:ext cx="39243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825FD-18B2-8A5B-7071-2A68C9368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813" y="2993485"/>
            <a:ext cx="1638300" cy="1193800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D67781F6-347E-D19B-69C3-8379663179DA}"/>
              </a:ext>
            </a:extLst>
          </p:cNvPr>
          <p:cNvSpPr/>
          <p:nvPr/>
        </p:nvSpPr>
        <p:spPr>
          <a:xfrm>
            <a:off x="7148813" y="1598717"/>
            <a:ext cx="2289237" cy="964189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Egenfunksjoner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egenverdier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507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F90B-5445-F88D-BB11-CD209428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Løsning</a:t>
            </a:r>
            <a:r>
              <a:rPr lang="en-US" dirty="0"/>
              <a:t> av </a:t>
            </a:r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likning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4430-A368-A498-D6D7-42B49BE43E4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47BA5-73D3-BEEC-6C83-4585ED68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1083366"/>
            <a:ext cx="2451100" cy="368300"/>
          </a:xfrm>
          <a:prstGeom prst="rect">
            <a:avLst/>
          </a:prstGeom>
        </p:spPr>
      </p:pic>
      <p:pic>
        <p:nvPicPr>
          <p:cNvPr id="8" name="free_particle_wave">
            <a:hlinkClick r:id="" action="ppaction://media"/>
            <a:extLst>
              <a:ext uri="{FF2B5EF4-FFF2-40B4-BE49-F238E27FC236}">
                <a16:creationId xmlns:a16="http://schemas.microsoft.com/office/drawing/2014/main" id="{3271295C-3C0A-5BF1-A9EA-D2CBDDFD0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63205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F90B-5445-F88D-BB11-CD209428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Løsning</a:t>
            </a:r>
            <a:r>
              <a:rPr lang="en-US" dirty="0"/>
              <a:t> av </a:t>
            </a:r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likning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4430-A368-A498-D6D7-42B49BE43E4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Bølgepakke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initialbetingelse</a:t>
            </a:r>
            <a:endParaRPr lang="en-US" dirty="0"/>
          </a:p>
          <a:p>
            <a:r>
              <a:rPr lang="en-US" dirty="0"/>
              <a:t>Modell av </a:t>
            </a:r>
            <a:r>
              <a:rPr lang="en-US" dirty="0" err="1"/>
              <a:t>lokalisert</a:t>
            </a:r>
            <a:r>
              <a:rPr lang="en-US" dirty="0"/>
              <a:t> </a:t>
            </a:r>
            <a:r>
              <a:rPr lang="en-US" dirty="0" err="1"/>
              <a:t>partikkel</a:t>
            </a:r>
            <a:r>
              <a:rPr lang="en-US" dirty="0"/>
              <a:t> med </a:t>
            </a:r>
            <a:r>
              <a:rPr lang="en-US" dirty="0" err="1"/>
              <a:t>noenlunde</a:t>
            </a:r>
            <a:r>
              <a:rPr lang="en-US" dirty="0"/>
              <a:t> </a:t>
            </a:r>
            <a:r>
              <a:rPr lang="en-US" dirty="0" err="1"/>
              <a:t>veldefinert</a:t>
            </a:r>
            <a:r>
              <a:rPr lang="en-US" dirty="0"/>
              <a:t> </a:t>
            </a:r>
            <a:r>
              <a:rPr lang="en-US" dirty="0" err="1"/>
              <a:t>posisjon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hastighet</a:t>
            </a:r>
            <a:endParaRPr lang="en-US" dirty="0"/>
          </a:p>
        </p:txBody>
      </p:sp>
      <p:pic>
        <p:nvPicPr>
          <p:cNvPr id="5" name="gaussian_wave_packet">
            <a:hlinkClick r:id="" action="ppaction://media"/>
            <a:extLst>
              <a:ext uri="{FF2B5EF4-FFF2-40B4-BE49-F238E27FC236}">
                <a16:creationId xmlns:a16="http://schemas.microsoft.com/office/drawing/2014/main" id="{68AD5E0C-C9CD-A8FD-D5B1-40E58A325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3205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0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3C43-0486-4A4F-EAD0-8E6217B2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uendelig</a:t>
            </a:r>
            <a:r>
              <a:rPr lang="en-US" dirty="0"/>
              <a:t> </a:t>
            </a:r>
            <a:r>
              <a:rPr lang="en-US" dirty="0" err="1"/>
              <a:t>dyp</a:t>
            </a:r>
            <a:r>
              <a:rPr lang="en-US" dirty="0"/>
              <a:t> </a:t>
            </a:r>
            <a:r>
              <a:rPr lang="en-US" dirty="0" err="1"/>
              <a:t>boks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EF1117-E919-03CE-C2E4-57E01292634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x&gt;a </a:t>
            </a:r>
            <a:r>
              <a:rPr lang="en-US" dirty="0" err="1"/>
              <a:t>eller</a:t>
            </a:r>
            <a:r>
              <a:rPr lang="en-US" dirty="0"/>
              <a:t> x&lt;0 er </a:t>
            </a:r>
            <a:r>
              <a:rPr lang="en-US" u="sng" dirty="0" err="1"/>
              <a:t>alltid</a:t>
            </a:r>
            <a:r>
              <a:rPr lang="en-US" u="sng" dirty="0"/>
              <a:t> </a:t>
            </a:r>
            <a:r>
              <a:rPr lang="en-US" u="sng" dirty="0" err="1"/>
              <a:t>klassisk</a:t>
            </a:r>
            <a:r>
              <a:rPr lang="en-US" u="sng" dirty="0"/>
              <a:t> </a:t>
            </a:r>
            <a:r>
              <a:rPr lang="en-US" u="sng" dirty="0" err="1"/>
              <a:t>forbudt</a:t>
            </a:r>
            <a:endParaRPr lang="en-US" u="sng" dirty="0"/>
          </a:p>
          <a:p>
            <a:r>
              <a:rPr lang="en-US" dirty="0" err="1"/>
              <a:t>Ellers</a:t>
            </a:r>
            <a:r>
              <a:rPr lang="en-US" dirty="0"/>
              <a:t> </a:t>
            </a:r>
            <a:r>
              <a:rPr lang="en-US" dirty="0" err="1"/>
              <a:t>fri</a:t>
            </a:r>
            <a:r>
              <a:rPr lang="en-US" dirty="0"/>
              <a:t> </a:t>
            </a:r>
            <a:r>
              <a:rPr lang="en-US" dirty="0" err="1"/>
              <a:t>partikkel</a:t>
            </a:r>
            <a:endParaRPr lang="en-US" dirty="0"/>
          </a:p>
          <a:p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modell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spretter</a:t>
            </a:r>
            <a:r>
              <a:rPr lang="en-US" dirty="0"/>
              <a:t> </a:t>
            </a:r>
            <a:r>
              <a:rPr lang="en-US" dirty="0" err="1"/>
              <a:t>frem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tilbake</a:t>
            </a:r>
            <a:r>
              <a:rPr lang="en-US" dirty="0"/>
              <a:t>, </a:t>
            </a:r>
            <a:r>
              <a:rPr lang="en-US" dirty="0" err="1"/>
              <a:t>alltid</a:t>
            </a:r>
            <a:r>
              <a:rPr lang="en-US" dirty="0"/>
              <a:t> </a:t>
            </a:r>
            <a:r>
              <a:rPr lang="en-US" dirty="0" err="1"/>
              <a:t>konstant</a:t>
            </a:r>
            <a:r>
              <a:rPr lang="en-US" dirty="0"/>
              <a:t> fart</a:t>
            </a:r>
          </a:p>
          <a:p>
            <a:r>
              <a:rPr lang="en-US" dirty="0" err="1"/>
              <a:t>Kvantemekanisk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 </a:t>
            </a:r>
            <a:r>
              <a:rPr lang="en-US" dirty="0" err="1"/>
              <a:t>fri</a:t>
            </a:r>
            <a:r>
              <a:rPr lang="en-US" dirty="0"/>
              <a:t> </a:t>
            </a:r>
            <a:r>
              <a:rPr lang="en-US" dirty="0" err="1"/>
              <a:t>partikkel</a:t>
            </a:r>
            <a:r>
              <a:rPr lang="en-US" dirty="0"/>
              <a:t>, </a:t>
            </a:r>
            <a:r>
              <a:rPr lang="en-US" u="sng" dirty="0"/>
              <a:t>men med </a:t>
            </a:r>
            <a:r>
              <a:rPr lang="en-US" u="sng" dirty="0" err="1"/>
              <a:t>randbetingelser</a:t>
            </a:r>
            <a:endParaRPr lang="en-US" u="sng" dirty="0"/>
          </a:p>
          <a:p>
            <a:pPr lvl="1"/>
            <a:endParaRPr lang="en-US" u="sng" dirty="0"/>
          </a:p>
          <a:p>
            <a:pPr lvl="1"/>
            <a:endParaRPr lang="en-US" u="sng" dirty="0"/>
          </a:p>
          <a:p>
            <a:r>
              <a:rPr lang="en-US" u="sng" dirty="0" err="1"/>
              <a:t>Løsning</a:t>
            </a:r>
            <a:r>
              <a:rPr lang="en-US" u="sng" dirty="0"/>
              <a:t>:</a:t>
            </a:r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8" name="Content Placeholder 4" descr="A yellow rectangular object with black text&#10;&#10;Description automatically generated">
            <a:extLst>
              <a:ext uri="{FF2B5EF4-FFF2-40B4-BE49-F238E27FC236}">
                <a16:creationId xmlns:a16="http://schemas.microsoft.com/office/drawing/2014/main" id="{C60AB0B8-D94E-E505-EB95-D812BB5AE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27" y="1083377"/>
            <a:ext cx="3385104" cy="4975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43CD2-23A5-6BBB-8949-758ACD90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74" y="4219575"/>
            <a:ext cx="21209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9CE7F3-230D-B512-6B9D-7E630217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51" y="5399984"/>
            <a:ext cx="4876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15F7-B299-CCE5-7F29-A6064524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Egenfunksjoner</a:t>
            </a:r>
            <a:r>
              <a:rPr lang="en-US" dirty="0"/>
              <a:t> (</a:t>
            </a:r>
            <a:r>
              <a:rPr lang="en-US" dirty="0" err="1"/>
              <a:t>venstre</a:t>
            </a:r>
            <a:r>
              <a:rPr lang="en-US" dirty="0"/>
              <a:t>)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sannsynligheter</a:t>
            </a:r>
            <a:r>
              <a:rPr lang="en-US" dirty="0"/>
              <a:t> (</a:t>
            </a:r>
            <a:r>
              <a:rPr lang="en-US" dirty="0" err="1"/>
              <a:t>høyre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1A754D30-8A09-5640-2CF9-1F5EA5EAA2B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87" y="916012"/>
            <a:ext cx="3948013" cy="5776748"/>
          </a:xfr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63DDBABC-5BA3-3F82-3EC2-71E029B4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84" y="1037364"/>
            <a:ext cx="3653463" cy="553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8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0597-E171-2D68-9105-EDA8797F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Pi-</a:t>
            </a:r>
            <a:r>
              <a:rPr lang="en-US" dirty="0" err="1"/>
              <a:t>elektroner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22A6-6165-85F8-8CDF-070B2E9E9B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Pi-</a:t>
            </a:r>
            <a:r>
              <a:rPr lang="en-US" dirty="0" err="1"/>
              <a:t>elektroner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konjugerte</a:t>
            </a:r>
            <a:r>
              <a:rPr lang="en-US" dirty="0"/>
              <a:t> </a:t>
            </a:r>
            <a:r>
              <a:rPr lang="en-US" dirty="0" err="1"/>
              <a:t>organiske</a:t>
            </a:r>
            <a:r>
              <a:rPr lang="en-US" dirty="0"/>
              <a:t> </a:t>
            </a:r>
            <a:r>
              <a:rPr lang="en-US" dirty="0" err="1"/>
              <a:t>molekyler</a:t>
            </a:r>
            <a:r>
              <a:rPr lang="en-US" dirty="0"/>
              <a:t> -&gt;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 god </a:t>
            </a:r>
            <a:r>
              <a:rPr lang="en-US" dirty="0" err="1"/>
              <a:t>modell</a:t>
            </a:r>
            <a:r>
              <a:rPr lang="en-US" dirty="0"/>
              <a:t>!</a:t>
            </a:r>
          </a:p>
          <a:p>
            <a:r>
              <a:rPr lang="en-US" dirty="0" err="1"/>
              <a:t>Polymetin-kjede</a:t>
            </a:r>
            <a:r>
              <a:rPr lang="en-US" dirty="0"/>
              <a:t> + </a:t>
            </a:r>
            <a:r>
              <a:rPr lang="en-US" dirty="0" err="1"/>
              <a:t>fenylgrupper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endene</a:t>
            </a:r>
            <a:r>
              <a:rPr lang="en-US" dirty="0"/>
              <a:t>: n = 4, 6, 8 pi-</a:t>
            </a:r>
            <a:r>
              <a:rPr lang="en-US" dirty="0" err="1"/>
              <a:t>elektroner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76E4E051-E44A-B2F7-AB0C-93C2F5D49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4" y="2005715"/>
            <a:ext cx="3318760" cy="3318760"/>
          </a:xfrm>
          <a:prstGeom prst="rect">
            <a:avLst/>
          </a:prstGeom>
        </p:spPr>
      </p:pic>
      <p:pic>
        <p:nvPicPr>
          <p:cNvPr id="7" name="Picture 6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3FC60DD1-0733-C6C9-158C-F167E25C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354" y="2005715"/>
            <a:ext cx="3318760" cy="3318760"/>
          </a:xfrm>
          <a:prstGeom prst="rect">
            <a:avLst/>
          </a:prstGeom>
        </p:spPr>
      </p:pic>
      <p:pic>
        <p:nvPicPr>
          <p:cNvPr id="9" name="Picture 8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0FC358EE-5BA3-2E85-095B-C69E48940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14" y="2005715"/>
            <a:ext cx="3318760" cy="3318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77F794-91CC-E7C3-9EBE-060876E40B37}"/>
              </a:ext>
            </a:extLst>
          </p:cNvPr>
          <p:cNvSpPr txBox="1"/>
          <p:nvPr/>
        </p:nvSpPr>
        <p:spPr>
          <a:xfrm>
            <a:off x="1054594" y="5405302"/>
            <a:ext cx="274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LTPro"/>
              </a:rPr>
              <a:t>1,4-diphenyl–1,3-butadiene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75DD5-76CE-058F-B1A1-F16B045793E8}"/>
              </a:ext>
            </a:extLst>
          </p:cNvPr>
          <p:cNvSpPr txBox="1"/>
          <p:nvPr/>
        </p:nvSpPr>
        <p:spPr>
          <a:xfrm>
            <a:off x="4226419" y="5405302"/>
            <a:ext cx="320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LTPro"/>
              </a:rPr>
              <a:t>1,6-diphenyl–1,3, 5-hexatriene 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ED6BE-B48C-7A26-8605-337403A16F09}"/>
              </a:ext>
            </a:extLst>
          </p:cNvPr>
          <p:cNvSpPr txBox="1"/>
          <p:nvPr/>
        </p:nvSpPr>
        <p:spPr>
          <a:xfrm>
            <a:off x="7569694" y="5405302"/>
            <a:ext cx="378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LTPro"/>
              </a:rPr>
              <a:t>1,8-diphenyl–1,3,5,7-octatetraene 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0A659-CA99-43E5-DA50-F68124561669}"/>
              </a:ext>
            </a:extLst>
          </p:cNvPr>
          <p:cNvSpPr txBox="1"/>
          <p:nvPr/>
        </p:nvSpPr>
        <p:spPr>
          <a:xfrm>
            <a:off x="1840406" y="6205402"/>
            <a:ext cx="274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LTPro"/>
              </a:rPr>
              <a:t>Bilder</a:t>
            </a:r>
            <a:r>
              <a:rPr lang="en-US" sz="1800" dirty="0">
                <a:effectLst/>
                <a:latin typeface="TimesLTPro"/>
              </a:rPr>
              <a:t>: PubChem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21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B1D4-7952-E852-13D6-FA6800EF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Pi-</a:t>
            </a:r>
            <a:r>
              <a:rPr lang="en-US" dirty="0" err="1"/>
              <a:t>elektroner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, forts.</a:t>
            </a:r>
          </a:p>
        </p:txBody>
      </p:sp>
      <p:pic>
        <p:nvPicPr>
          <p:cNvPr id="9" name="Picture 8" descr="A molecule structure with white balls&#10;&#10;Description automatically generated">
            <a:extLst>
              <a:ext uri="{FF2B5EF4-FFF2-40B4-BE49-F238E27FC236}">
                <a16:creationId xmlns:a16="http://schemas.microsoft.com/office/drawing/2014/main" id="{0C18320A-20AA-D01B-3F7B-DF29AF220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2" t="29638" r="22794" b="29977"/>
          <a:stretch/>
        </p:blipFill>
        <p:spPr>
          <a:xfrm>
            <a:off x="7085731" y="788031"/>
            <a:ext cx="5168117" cy="20568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FDCD7F-AE40-0275-CE49-388352ACA435}"/>
              </a:ext>
            </a:extLst>
          </p:cNvPr>
          <p:cNvCxnSpPr>
            <a:cxnSpLocks/>
          </p:cNvCxnSpPr>
          <p:nvPr/>
        </p:nvCxnSpPr>
        <p:spPr>
          <a:xfrm>
            <a:off x="8307649" y="1060704"/>
            <a:ext cx="2628900" cy="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A926E1-3490-8A3C-FC6A-2875E14E1310}"/>
              </a:ext>
            </a:extLst>
          </p:cNvPr>
          <p:cNvSpPr txBox="1"/>
          <p:nvPr/>
        </p:nvSpPr>
        <p:spPr>
          <a:xfrm>
            <a:off x="8541252" y="214264"/>
            <a:ext cx="20399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Boks-</a:t>
            </a:r>
            <a:r>
              <a:rPr lang="en-US" sz="2400" dirty="0" err="1"/>
              <a:t>lengde</a:t>
            </a:r>
            <a:r>
              <a:rPr lang="en-US" sz="2400" dirty="0"/>
              <a:t>:</a:t>
            </a:r>
          </a:p>
          <a:p>
            <a:pPr algn="ctr"/>
            <a:r>
              <a:rPr lang="en-US" sz="2400" i="1" dirty="0"/>
              <a:t>a</a:t>
            </a:r>
          </a:p>
        </p:txBody>
      </p:sp>
      <p:pic>
        <p:nvPicPr>
          <p:cNvPr id="25" name="Picture 24" descr="A graph of a function&#10;&#10;Description automatically generated">
            <a:extLst>
              <a:ext uri="{FF2B5EF4-FFF2-40B4-BE49-F238E27FC236}">
                <a16:creationId xmlns:a16="http://schemas.microsoft.com/office/drawing/2014/main" id="{B77EE247-7072-DA04-4AD2-C009F5666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70" y="983254"/>
            <a:ext cx="3653463" cy="5534044"/>
          </a:xfrm>
          <a:prstGeom prst="rect">
            <a:avLst/>
          </a:prstGeom>
        </p:spPr>
      </p:pic>
      <p:pic>
        <p:nvPicPr>
          <p:cNvPr id="27" name="Picture 26" descr="A graph of energy and the energy of the unit&#10;&#10;Description automatically generated with medium confidence">
            <a:extLst>
              <a:ext uri="{FF2B5EF4-FFF2-40B4-BE49-F238E27FC236}">
                <a16:creationId xmlns:a16="http://schemas.microsoft.com/office/drawing/2014/main" id="{1EF8E9C0-A774-EE0F-2BEA-297997860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7" y="1130804"/>
            <a:ext cx="3187700" cy="47498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BCE4FEB-3D7C-1A9D-D1B9-1C8A78DD1E17}"/>
              </a:ext>
            </a:extLst>
          </p:cNvPr>
          <p:cNvGrpSpPr/>
          <p:nvPr/>
        </p:nvGrpSpPr>
        <p:grpSpPr>
          <a:xfrm>
            <a:off x="8307649" y="5470185"/>
            <a:ext cx="2162579" cy="967241"/>
            <a:chOff x="8692471" y="3726980"/>
            <a:chExt cx="2162579" cy="967241"/>
          </a:xfrm>
        </p:grpSpPr>
        <p:pic>
          <p:nvPicPr>
            <p:cNvPr id="29" name="Picture 28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871FBAFF-4298-38F1-B1F2-F405C216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471" y="3729693"/>
              <a:ext cx="427775" cy="955668"/>
            </a:xfrm>
            <a:prstGeom prst="rect">
              <a:avLst/>
            </a:prstGeom>
          </p:spPr>
        </p:pic>
        <p:pic>
          <p:nvPicPr>
            <p:cNvPr id="30" name="Picture 29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A70F7207-68C7-9FA4-0305-63EBA006E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218" y="3729693"/>
              <a:ext cx="427775" cy="955668"/>
            </a:xfrm>
            <a:prstGeom prst="rect">
              <a:avLst/>
            </a:prstGeom>
          </p:spPr>
        </p:pic>
        <p:pic>
          <p:nvPicPr>
            <p:cNvPr id="31" name="Picture 30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C33271A2-95E0-471A-684A-01F040B62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747" y="3729691"/>
              <a:ext cx="427775" cy="955668"/>
            </a:xfrm>
            <a:prstGeom prst="rect">
              <a:avLst/>
            </a:prstGeom>
          </p:spPr>
        </p:pic>
        <p:pic>
          <p:nvPicPr>
            <p:cNvPr id="32" name="Picture 31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EE86F9AB-6BE7-E109-76EB-7E8775948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5769" y="3726980"/>
              <a:ext cx="427775" cy="955668"/>
            </a:xfrm>
            <a:prstGeom prst="rect">
              <a:avLst/>
            </a:prstGeom>
          </p:spPr>
        </p:pic>
        <p:pic>
          <p:nvPicPr>
            <p:cNvPr id="33" name="Picture 32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D9121161-1454-FBA6-AB7E-B5BB181C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6822" y="3726980"/>
              <a:ext cx="427775" cy="955668"/>
            </a:xfrm>
            <a:prstGeom prst="rect">
              <a:avLst/>
            </a:prstGeom>
          </p:spPr>
        </p:pic>
        <p:pic>
          <p:nvPicPr>
            <p:cNvPr id="34" name="Picture 33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DF1F3CA5-3ECB-FDBF-4367-A2ED1375A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7275" y="3738553"/>
              <a:ext cx="427775" cy="955668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B98FCB-F0EF-D6F3-6AEE-ED522726BFDD}"/>
                </a:ext>
              </a:extLst>
            </p:cNvPr>
            <p:cNvCxnSpPr/>
            <p:nvPr/>
          </p:nvCxnSpPr>
          <p:spPr>
            <a:xfrm>
              <a:off x="8958805" y="3959390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7F4672F-E000-3FB7-BF94-1EEE07C2BCD1}"/>
                </a:ext>
              </a:extLst>
            </p:cNvPr>
            <p:cNvCxnSpPr/>
            <p:nvPr/>
          </p:nvCxnSpPr>
          <p:spPr>
            <a:xfrm>
              <a:off x="8879712" y="4030766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BD9CAA-99A3-EB02-D4C7-7C71BFA22512}"/>
                </a:ext>
              </a:extLst>
            </p:cNvPr>
            <p:cNvCxnSpPr/>
            <p:nvPr/>
          </p:nvCxnSpPr>
          <p:spPr>
            <a:xfrm>
              <a:off x="8914430" y="4088640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3F8358-4478-DFCD-8AE9-506A864DE205}"/>
                </a:ext>
              </a:extLst>
            </p:cNvPr>
            <p:cNvCxnSpPr/>
            <p:nvPr/>
          </p:nvCxnSpPr>
          <p:spPr>
            <a:xfrm>
              <a:off x="8891286" y="4435882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8709F7-C952-3918-CA26-F3B0E28109B5}"/>
                </a:ext>
              </a:extLst>
            </p:cNvPr>
            <p:cNvCxnSpPr/>
            <p:nvPr/>
          </p:nvCxnSpPr>
          <p:spPr>
            <a:xfrm>
              <a:off x="8914430" y="4482182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4B0CB3-D853-9672-FA61-F9F42C0872CE}"/>
                </a:ext>
              </a:extLst>
            </p:cNvPr>
            <p:cNvCxnSpPr/>
            <p:nvPr/>
          </p:nvCxnSpPr>
          <p:spPr>
            <a:xfrm>
              <a:off x="8926009" y="4551632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DFAAF4D-9948-74A5-4C2E-3E4445F74E73}"/>
              </a:ext>
            </a:extLst>
          </p:cNvPr>
          <p:cNvSpPr txBox="1"/>
          <p:nvPr/>
        </p:nvSpPr>
        <p:spPr>
          <a:xfrm>
            <a:off x="10655601" y="5742643"/>
            <a:ext cx="81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𝛑</a:t>
            </a:r>
            <a:r>
              <a:rPr lang="en-US" sz="2400" baseline="-25000" dirty="0"/>
              <a:t>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4BE4FD-8B78-D672-3AFB-5A4F1F950765}"/>
              </a:ext>
            </a:extLst>
          </p:cNvPr>
          <p:cNvGrpSpPr/>
          <p:nvPr/>
        </p:nvGrpSpPr>
        <p:grpSpPr>
          <a:xfrm>
            <a:off x="8337645" y="4378882"/>
            <a:ext cx="2162579" cy="1039929"/>
            <a:chOff x="8648102" y="2179763"/>
            <a:chExt cx="2162579" cy="1039929"/>
          </a:xfrm>
        </p:grpSpPr>
        <p:pic>
          <p:nvPicPr>
            <p:cNvPr id="43" name="Picture 42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BB50EFEC-FC6A-DFDF-9AF7-3941F820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8102" y="2179765"/>
              <a:ext cx="427775" cy="955668"/>
            </a:xfrm>
            <a:prstGeom prst="rect">
              <a:avLst/>
            </a:prstGeom>
          </p:spPr>
        </p:pic>
        <p:pic>
          <p:nvPicPr>
            <p:cNvPr id="44" name="Picture 43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08BF7F2C-8DFE-B8EC-1B69-39E1BB854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849" y="2179765"/>
              <a:ext cx="427775" cy="955668"/>
            </a:xfrm>
            <a:prstGeom prst="rect">
              <a:avLst/>
            </a:prstGeom>
          </p:spPr>
        </p:pic>
        <p:pic>
          <p:nvPicPr>
            <p:cNvPr id="45" name="Picture 44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3E658720-1F15-0458-6FA5-400C6C8B2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378" y="2179763"/>
              <a:ext cx="427775" cy="955668"/>
            </a:xfrm>
            <a:prstGeom prst="rect">
              <a:avLst/>
            </a:prstGeom>
          </p:spPr>
        </p:pic>
        <p:pic>
          <p:nvPicPr>
            <p:cNvPr id="46" name="Picture 45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5CEDE226-DAEA-FA9F-A72C-F78F3243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681400" y="2276197"/>
              <a:ext cx="427775" cy="931922"/>
            </a:xfrm>
            <a:prstGeom prst="rect">
              <a:avLst/>
            </a:prstGeom>
          </p:spPr>
        </p:pic>
        <p:pic>
          <p:nvPicPr>
            <p:cNvPr id="47" name="Picture 46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9CA8424B-77E2-7C90-7152-6459A254D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042453" y="2276197"/>
              <a:ext cx="427775" cy="931922"/>
            </a:xfrm>
            <a:prstGeom prst="rect">
              <a:avLst/>
            </a:prstGeom>
          </p:spPr>
        </p:pic>
        <p:pic>
          <p:nvPicPr>
            <p:cNvPr id="48" name="Picture 47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CE2F563D-F602-5180-61A8-85FF7ED4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382906" y="2287770"/>
              <a:ext cx="427775" cy="931922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58071C-28CA-D85A-D9B7-5CDD28F26B77}"/>
                </a:ext>
              </a:extLst>
            </p:cNvPr>
            <p:cNvCxnSpPr>
              <a:cxnSpLocks/>
            </p:cNvCxnSpPr>
            <p:nvPr/>
          </p:nvCxnSpPr>
          <p:spPr>
            <a:xfrm>
              <a:off x="8914436" y="2409462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70FF846-466F-9392-6AED-236341B746E8}"/>
                </a:ext>
              </a:extLst>
            </p:cNvPr>
            <p:cNvCxnSpPr>
              <a:cxnSpLocks/>
            </p:cNvCxnSpPr>
            <p:nvPr/>
          </p:nvCxnSpPr>
          <p:spPr>
            <a:xfrm>
              <a:off x="8835343" y="2480838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1A4B785-5D5C-AA24-8378-7E713A72A413}"/>
                </a:ext>
              </a:extLst>
            </p:cNvPr>
            <p:cNvCxnSpPr>
              <a:cxnSpLocks/>
            </p:cNvCxnSpPr>
            <p:nvPr/>
          </p:nvCxnSpPr>
          <p:spPr>
            <a:xfrm>
              <a:off x="8870061" y="2538712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7C1DFD6-522A-9D02-131A-10147AA531FE}"/>
                </a:ext>
              </a:extLst>
            </p:cNvPr>
            <p:cNvCxnSpPr>
              <a:cxnSpLocks/>
            </p:cNvCxnSpPr>
            <p:nvPr/>
          </p:nvCxnSpPr>
          <p:spPr>
            <a:xfrm>
              <a:off x="9888637" y="2388241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C8C6BF-8103-C6EA-0B80-E86FF5EAF8E6}"/>
                </a:ext>
              </a:extLst>
            </p:cNvPr>
            <p:cNvCxnSpPr>
              <a:cxnSpLocks/>
            </p:cNvCxnSpPr>
            <p:nvPr/>
          </p:nvCxnSpPr>
          <p:spPr>
            <a:xfrm>
              <a:off x="9809544" y="2459617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EF6A4F-A543-634F-454A-29576443E7AA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62" y="2517491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D3A589F-865D-8FC1-BAEF-76774FBBAAE7}"/>
                </a:ext>
              </a:extLst>
            </p:cNvPr>
            <p:cNvCxnSpPr>
              <a:cxnSpLocks/>
            </p:cNvCxnSpPr>
            <p:nvPr/>
          </p:nvCxnSpPr>
          <p:spPr>
            <a:xfrm>
              <a:off x="8951087" y="2874379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AAB54B-51DD-950B-4A54-FAC8A475B71B}"/>
                </a:ext>
              </a:extLst>
            </p:cNvPr>
            <p:cNvCxnSpPr>
              <a:cxnSpLocks/>
            </p:cNvCxnSpPr>
            <p:nvPr/>
          </p:nvCxnSpPr>
          <p:spPr>
            <a:xfrm>
              <a:off x="8871994" y="2945755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6952D25-1904-0E05-397A-3FCEEC77E0C3}"/>
                </a:ext>
              </a:extLst>
            </p:cNvPr>
            <p:cNvCxnSpPr>
              <a:cxnSpLocks/>
            </p:cNvCxnSpPr>
            <p:nvPr/>
          </p:nvCxnSpPr>
          <p:spPr>
            <a:xfrm>
              <a:off x="8906712" y="3003629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D4A5094-B7CD-F9A3-E253-CEB6063E81EE}"/>
                </a:ext>
              </a:extLst>
            </p:cNvPr>
            <p:cNvCxnSpPr>
              <a:cxnSpLocks/>
            </p:cNvCxnSpPr>
            <p:nvPr/>
          </p:nvCxnSpPr>
          <p:spPr>
            <a:xfrm>
              <a:off x="9877065" y="2874384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D96DDC-A7A1-4F54-EDE1-FE6B0364419A}"/>
                </a:ext>
              </a:extLst>
            </p:cNvPr>
            <p:cNvCxnSpPr>
              <a:cxnSpLocks/>
            </p:cNvCxnSpPr>
            <p:nvPr/>
          </p:nvCxnSpPr>
          <p:spPr>
            <a:xfrm>
              <a:off x="9797972" y="2945760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F3B9BC-99F8-830C-8E52-9F0FD952FD38}"/>
                </a:ext>
              </a:extLst>
            </p:cNvPr>
            <p:cNvCxnSpPr>
              <a:cxnSpLocks/>
            </p:cNvCxnSpPr>
            <p:nvPr/>
          </p:nvCxnSpPr>
          <p:spPr>
            <a:xfrm>
              <a:off x="9832690" y="3003634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AB86F1-1A6E-CD5E-F6C8-3C4FB664BE37}"/>
              </a:ext>
            </a:extLst>
          </p:cNvPr>
          <p:cNvGrpSpPr/>
          <p:nvPr/>
        </p:nvGrpSpPr>
        <p:grpSpPr>
          <a:xfrm>
            <a:off x="8307649" y="3247387"/>
            <a:ext cx="2193453" cy="1051502"/>
            <a:chOff x="5721636" y="2262715"/>
            <a:chExt cx="2193453" cy="1051502"/>
          </a:xfrm>
        </p:grpSpPr>
        <p:pic>
          <p:nvPicPr>
            <p:cNvPr id="62" name="Picture 61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6A3CD881-BA0D-5A96-DBEF-82CB11BF7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314" y="2288777"/>
              <a:ext cx="427775" cy="955668"/>
            </a:xfrm>
            <a:prstGeom prst="rect">
              <a:avLst/>
            </a:prstGeom>
          </p:spPr>
        </p:pic>
        <p:pic>
          <p:nvPicPr>
            <p:cNvPr id="63" name="Picture 62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ADA4629A-FC01-AF3C-8A9D-6D1067572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636" y="2262715"/>
              <a:ext cx="427775" cy="955668"/>
            </a:xfrm>
            <a:prstGeom prst="rect">
              <a:avLst/>
            </a:prstGeom>
          </p:spPr>
        </p:pic>
        <p:pic>
          <p:nvPicPr>
            <p:cNvPr id="64" name="Picture 63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AFF81C45-73AA-0628-A939-AE088B1C5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383" y="2262715"/>
              <a:ext cx="427775" cy="955668"/>
            </a:xfrm>
            <a:prstGeom prst="rect">
              <a:avLst/>
            </a:prstGeom>
          </p:spPr>
        </p:pic>
        <p:pic>
          <p:nvPicPr>
            <p:cNvPr id="65" name="Picture 64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96376999-8CAC-F333-CED1-2B51638E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230" y="2287770"/>
              <a:ext cx="427775" cy="955668"/>
            </a:xfrm>
            <a:prstGeom prst="rect">
              <a:avLst/>
            </a:prstGeom>
          </p:spPr>
        </p:pic>
        <p:pic>
          <p:nvPicPr>
            <p:cNvPr id="66" name="Picture 65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4D3069EB-653A-6AF3-74C7-CD890313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433082" y="2370722"/>
              <a:ext cx="427775" cy="931922"/>
            </a:xfrm>
            <a:prstGeom prst="rect">
              <a:avLst/>
            </a:prstGeom>
          </p:spPr>
        </p:pic>
        <p:pic>
          <p:nvPicPr>
            <p:cNvPr id="67" name="Picture 66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0C6F6F51-6D87-7627-72DC-84A5B277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773535" y="2382295"/>
              <a:ext cx="427775" cy="931922"/>
            </a:xfrm>
            <a:prstGeom prst="rect">
              <a:avLst/>
            </a:prstGeom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07D0AAF-4054-E7A1-EF09-F52486623DD8}"/>
                </a:ext>
              </a:extLst>
            </p:cNvPr>
            <p:cNvCxnSpPr>
              <a:cxnSpLocks/>
            </p:cNvCxnSpPr>
            <p:nvPr/>
          </p:nvCxnSpPr>
          <p:spPr>
            <a:xfrm>
              <a:off x="5987970" y="2492412"/>
              <a:ext cx="303300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08D22C6-E8D1-5F12-CB3B-8E754281AF0E}"/>
                </a:ext>
              </a:extLst>
            </p:cNvPr>
            <p:cNvCxnSpPr>
              <a:cxnSpLocks/>
            </p:cNvCxnSpPr>
            <p:nvPr/>
          </p:nvCxnSpPr>
          <p:spPr>
            <a:xfrm>
              <a:off x="5908877" y="2563788"/>
              <a:ext cx="434045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D4268DC-B6CA-316F-8180-9B372059FEA0}"/>
                </a:ext>
              </a:extLst>
            </p:cNvPr>
            <p:cNvCxnSpPr>
              <a:cxnSpLocks/>
            </p:cNvCxnSpPr>
            <p:nvPr/>
          </p:nvCxnSpPr>
          <p:spPr>
            <a:xfrm>
              <a:off x="5943595" y="2621662"/>
              <a:ext cx="362676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E72AE2E-8A99-5F59-8CDF-EDB69692CD5F}"/>
                </a:ext>
              </a:extLst>
            </p:cNvPr>
            <p:cNvGrpSpPr/>
            <p:nvPr/>
          </p:nvGrpSpPr>
          <p:grpSpPr>
            <a:xfrm>
              <a:off x="5908877" y="3006181"/>
              <a:ext cx="434045" cy="129250"/>
              <a:chOff x="5908877" y="3006181"/>
              <a:chExt cx="434045" cy="12925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0AC9D56-8196-9FBD-E1F4-DEB3B8A3BC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8D286B7-3D78-3FB9-2E09-E3FF4BAEF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8899387-B050-EFAC-1FEF-76017A007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05BB4F4-34EB-36A9-3DF7-BA4138B89387}"/>
                </a:ext>
              </a:extLst>
            </p:cNvPr>
            <p:cNvGrpSpPr/>
            <p:nvPr/>
          </p:nvGrpSpPr>
          <p:grpSpPr>
            <a:xfrm>
              <a:off x="6631721" y="3011780"/>
              <a:ext cx="434045" cy="129250"/>
              <a:chOff x="5908877" y="3006181"/>
              <a:chExt cx="434045" cy="129250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A032FD6-B5A2-76DD-C0EE-22696799F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5D86ADA-B832-6A2F-7D26-BD3C1712E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F8D0DAC-E324-8AE2-E0D4-E5E0DBBA46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68FAADB-0C54-B374-07D2-C586F47FAEE5}"/>
                </a:ext>
              </a:extLst>
            </p:cNvPr>
            <p:cNvGrpSpPr/>
            <p:nvPr/>
          </p:nvGrpSpPr>
          <p:grpSpPr>
            <a:xfrm>
              <a:off x="7260896" y="3011779"/>
              <a:ext cx="434045" cy="129250"/>
              <a:chOff x="5908877" y="3006181"/>
              <a:chExt cx="434045" cy="129250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D6C414D-D345-0A51-1A2A-603D619330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52D6AA7-B871-80FC-1F28-E43BFCD88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90B081-7916-D90E-1F84-4B36FB81D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8562D7F-34F5-851C-3850-F10D1B61A137}"/>
                </a:ext>
              </a:extLst>
            </p:cNvPr>
            <p:cNvGrpSpPr/>
            <p:nvPr/>
          </p:nvGrpSpPr>
          <p:grpSpPr>
            <a:xfrm>
              <a:off x="6556221" y="2491671"/>
              <a:ext cx="434045" cy="129250"/>
              <a:chOff x="5908877" y="3006181"/>
              <a:chExt cx="434045" cy="12925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F17DE33-3F1A-D165-F6F3-68B61E9EF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ABFE86D-AB0D-3606-A549-91F947C6B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561310F-2546-6934-D069-0796AE39B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94C1DAC-356E-135E-1831-5AF020E695C5}"/>
                </a:ext>
              </a:extLst>
            </p:cNvPr>
            <p:cNvGrpSpPr/>
            <p:nvPr/>
          </p:nvGrpSpPr>
          <p:grpSpPr>
            <a:xfrm>
              <a:off x="7319622" y="2521032"/>
              <a:ext cx="434045" cy="129250"/>
              <a:chOff x="5908877" y="3006181"/>
              <a:chExt cx="434045" cy="129250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554DCF-7342-2FFA-3F19-46EFBAC93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7CAD06C-44B5-AACB-4987-25852AA4D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6BBCF1E-45A1-7E2B-C2EA-5762C855D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D4E86D2-CF36-CBCB-FD1C-9B30114AA736}"/>
              </a:ext>
            </a:extLst>
          </p:cNvPr>
          <p:cNvSpPr txBox="1"/>
          <p:nvPr/>
        </p:nvSpPr>
        <p:spPr>
          <a:xfrm>
            <a:off x="10608710" y="4710444"/>
            <a:ext cx="81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𝛑</a:t>
            </a:r>
            <a:r>
              <a:rPr lang="en-US" sz="2400" baseline="-25000" dirty="0"/>
              <a:t>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7A03740-122D-EAD0-BF9B-B0541039635E}"/>
              </a:ext>
            </a:extLst>
          </p:cNvPr>
          <p:cNvSpPr txBox="1"/>
          <p:nvPr/>
        </p:nvSpPr>
        <p:spPr>
          <a:xfrm>
            <a:off x="10634076" y="3575228"/>
            <a:ext cx="81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𝛑</a:t>
            </a:r>
            <a:r>
              <a:rPr lang="en-US" sz="24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3655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15855</TotalTime>
  <Words>593</Words>
  <Application>Microsoft Macintosh PowerPoint</Application>
  <PresentationFormat>Widescreen</PresentationFormat>
  <Paragraphs>129</Paragraphs>
  <Slides>21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Arial, sans-serif</vt:lpstr>
      <vt:lpstr>Calibri</vt:lpstr>
      <vt:lpstr>TimesLTPro</vt:lpstr>
      <vt:lpstr>Office Theme</vt:lpstr>
      <vt:lpstr>KJM2601 – forelesning 4</vt:lpstr>
      <vt:lpstr>Fri partikkel i 1d - klassisk</vt:lpstr>
      <vt:lpstr>Fri partikkel i 1d - kvantemekanisk</vt:lpstr>
      <vt:lpstr>Løsning av tidsavhengig likning</vt:lpstr>
      <vt:lpstr>Løsning av tidsavhengig likning 2</vt:lpstr>
      <vt:lpstr>Partikkel i uendelig dyp boks</vt:lpstr>
      <vt:lpstr>Egenfunksjoner (venstre) og sannsynligheter (høyre)</vt:lpstr>
      <vt:lpstr>Pi-elektroner i boks</vt:lpstr>
      <vt:lpstr>Pi-elektroner i boks, forts.</vt:lpstr>
      <vt:lpstr>Utregning for 1,6-diphenyl–1,3, 5-hexatriene    </vt:lpstr>
      <vt:lpstr>2d boks</vt:lpstr>
      <vt:lpstr>Test</vt:lpstr>
      <vt:lpstr>Endelig potensialbrønn - klassisk</vt:lpstr>
      <vt:lpstr>Endelig potensialbrønn - klassisk</vt:lpstr>
      <vt:lpstr>Kvantemekanikk</vt:lpstr>
      <vt:lpstr>Angendelse: Overlapp for kjerne- og valenselektroner</vt:lpstr>
      <vt:lpstr>Spredning på potensialbarriære</vt:lpstr>
      <vt:lpstr>Sannsynligheter som funksjon av energi</vt:lpstr>
      <vt:lpstr>Inntrengning i klassisk forbudt område </vt:lpstr>
      <vt:lpstr>Tunnellering</vt:lpstr>
      <vt:lpstr>Tunnellering i kjemiske reaksjoner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12</cp:revision>
  <dcterms:created xsi:type="dcterms:W3CDTF">2024-08-23T10:30:26Z</dcterms:created>
  <dcterms:modified xsi:type="dcterms:W3CDTF">2024-11-20T06:01:57Z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